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0" r:id="rId3"/>
    <p:sldId id="257" r:id="rId4"/>
    <p:sldId id="265" r:id="rId5"/>
    <p:sldId id="266" r:id="rId6"/>
    <p:sldId id="258" r:id="rId7"/>
    <p:sldId id="267" r:id="rId8"/>
    <p:sldId id="271" r:id="rId9"/>
    <p:sldId id="269" r:id="rId10"/>
    <p:sldId id="268" r:id="rId11"/>
    <p:sldId id="259" r:id="rId12"/>
    <p:sldId id="260" r:id="rId13"/>
    <p:sldId id="261" r:id="rId14"/>
    <p:sldId id="262" r:id="rId15"/>
    <p:sldId id="272" r:id="rId16"/>
    <p:sldId id="274" r:id="rId17"/>
    <p:sldId id="264" r:id="rId18"/>
    <p:sldId id="275" r:id="rId19"/>
    <p:sldId id="273" r:id="rId20"/>
    <p:sldId id="276" r:id="rId21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7038" userDrawn="1">
          <p15:clr>
            <a:srgbClr val="A4A3A4"/>
          </p15:clr>
        </p15:guide>
        <p15:guide id="4" pos="642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orient="horz" pos="210" userDrawn="1">
          <p15:clr>
            <a:srgbClr val="A4A3A4"/>
          </p15:clr>
        </p15:guide>
        <p15:guide id="7" orient="horz" pos="14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E1E4EA"/>
    <a:srgbClr val="F3F3F3"/>
    <a:srgbClr val="A6AFC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8" autoAdjust="0"/>
    <p:restoredTop sz="91529" autoAdjust="0"/>
  </p:normalViewPr>
  <p:slideViewPr>
    <p:cSldViewPr snapToGrid="0">
      <p:cViewPr>
        <p:scale>
          <a:sx n="102" d="100"/>
          <a:sy n="102" d="100"/>
        </p:scale>
        <p:origin x="2496" y="1136"/>
      </p:cViewPr>
      <p:guideLst>
        <p:guide orient="horz" pos="2160"/>
        <p:guide pos="3817"/>
        <p:guide pos="7038"/>
        <p:guide pos="642"/>
        <p:guide orient="horz" pos="4088"/>
        <p:guide orient="horz" pos="210"/>
        <p:guide orient="horz" pos="141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-45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E9A9AB-EF3F-4D6B-B90B-C7F622E66122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5" csCatId="accent1" phldr="1"/>
      <dgm:spPr/>
    </dgm:pt>
    <dgm:pt modelId="{A6B1459B-5EB6-4040-B8CF-553EDD8C367D}">
      <dgm:prSet phldrT="[Text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b="1" dirty="0">
              <a:solidFill>
                <a:schemeClr val="bg1"/>
              </a:solidFill>
            </a:rPr>
            <a:t>RNN</a:t>
          </a:r>
          <a:endParaRPr lang="ko-KR" altLang="en-US" sz="2000" b="1" dirty="0">
            <a:solidFill>
              <a:schemeClr val="bg1"/>
            </a:solidFill>
          </a:endParaRPr>
        </a:p>
      </dgm:t>
    </dgm:pt>
    <dgm:pt modelId="{85EB5F93-90C2-4B82-AE1D-7366380C69BB}" type="parTrans" cxnId="{B2D903D1-53C8-4E8D-B984-4D2EE8FF1ED9}">
      <dgm:prSet/>
      <dgm:spPr/>
      <dgm:t>
        <a:bodyPr/>
        <a:lstStyle/>
        <a:p>
          <a:pPr latinLnBrk="1"/>
          <a:endParaRPr lang="ko-KR" altLang="en-US"/>
        </a:p>
      </dgm:t>
    </dgm:pt>
    <dgm:pt modelId="{B613140F-C521-4CDC-ACCD-5F57EAD80EAB}" type="sibTrans" cxnId="{B2D903D1-53C8-4E8D-B984-4D2EE8FF1ED9}">
      <dgm:prSet/>
      <dgm:spPr/>
      <dgm:t>
        <a:bodyPr/>
        <a:lstStyle/>
        <a:p>
          <a:pPr latinLnBrk="1"/>
          <a:endParaRPr lang="ko-KR" altLang="en-US"/>
        </a:p>
      </dgm:t>
    </dgm:pt>
    <dgm:pt modelId="{CE24DAB3-76D2-4D5B-ABA8-91BCEEC65F87}">
      <dgm:prSet phldrT="[Text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b="1" dirty="0">
              <a:solidFill>
                <a:schemeClr val="bg1"/>
              </a:solidFill>
            </a:rPr>
            <a:t>LSTM</a:t>
          </a:r>
          <a:endParaRPr lang="ko-KR" altLang="en-US" sz="2000" b="1" dirty="0">
            <a:solidFill>
              <a:schemeClr val="bg1"/>
            </a:solidFill>
          </a:endParaRPr>
        </a:p>
      </dgm:t>
    </dgm:pt>
    <dgm:pt modelId="{926BAA36-3C6C-43FF-A059-1237BBE29BB4}" type="parTrans" cxnId="{E91C3E86-37C3-41F1-8A88-00AA3B2FF7CD}">
      <dgm:prSet/>
      <dgm:spPr/>
      <dgm:t>
        <a:bodyPr/>
        <a:lstStyle/>
        <a:p>
          <a:pPr latinLnBrk="1"/>
          <a:endParaRPr lang="ko-KR" altLang="en-US"/>
        </a:p>
      </dgm:t>
    </dgm:pt>
    <dgm:pt modelId="{CBBEA1FF-A74B-4F33-93E1-3B7EC76916CC}" type="sibTrans" cxnId="{E91C3E86-37C3-41F1-8A88-00AA3B2FF7CD}">
      <dgm:prSet/>
      <dgm:spPr/>
      <dgm:t>
        <a:bodyPr/>
        <a:lstStyle/>
        <a:p>
          <a:pPr latinLnBrk="1"/>
          <a:endParaRPr lang="ko-KR" altLang="en-US"/>
        </a:p>
      </dgm:t>
    </dgm:pt>
    <dgm:pt modelId="{7566949B-1110-43E0-9924-D8EEFFD3CCF5}">
      <dgm:prSet phldrT="[Text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b="1" dirty="0">
              <a:solidFill>
                <a:schemeClr val="bg1"/>
              </a:solidFill>
            </a:rPr>
            <a:t>Seq2Seq</a:t>
          </a:r>
          <a:endParaRPr lang="ko-KR" altLang="en-US" sz="2000" b="1" dirty="0">
            <a:solidFill>
              <a:schemeClr val="bg1"/>
            </a:solidFill>
          </a:endParaRPr>
        </a:p>
      </dgm:t>
    </dgm:pt>
    <dgm:pt modelId="{7B1A01A5-8C47-488B-965F-2F4ED8A76418}" type="parTrans" cxnId="{07C476D3-70BA-4FE9-9F0B-41F5D7E07376}">
      <dgm:prSet/>
      <dgm:spPr/>
      <dgm:t>
        <a:bodyPr/>
        <a:lstStyle/>
        <a:p>
          <a:pPr latinLnBrk="1"/>
          <a:endParaRPr lang="ko-KR" altLang="en-US"/>
        </a:p>
      </dgm:t>
    </dgm:pt>
    <dgm:pt modelId="{755488A6-F941-4BC0-883F-FAE72F5E40AC}" type="sibTrans" cxnId="{07C476D3-70BA-4FE9-9F0B-41F5D7E07376}">
      <dgm:prSet/>
      <dgm:spPr/>
      <dgm:t>
        <a:bodyPr/>
        <a:lstStyle/>
        <a:p>
          <a:pPr latinLnBrk="1"/>
          <a:endParaRPr lang="ko-KR" altLang="en-US"/>
        </a:p>
      </dgm:t>
    </dgm:pt>
    <dgm:pt modelId="{32A63C16-0DFB-42A8-ACC8-05BBBB304A2E}">
      <dgm:prSet phldrT="[Text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b="1" dirty="0">
              <a:solidFill>
                <a:schemeClr val="bg1"/>
              </a:solidFill>
            </a:rPr>
            <a:t>Attention</a:t>
          </a:r>
          <a:endParaRPr lang="ko-KR" altLang="en-US" sz="2000" b="1" dirty="0">
            <a:solidFill>
              <a:schemeClr val="bg1"/>
            </a:solidFill>
          </a:endParaRPr>
        </a:p>
      </dgm:t>
    </dgm:pt>
    <dgm:pt modelId="{5413434E-83C5-4B62-804C-EC8C7D6737A8}" type="parTrans" cxnId="{D67677E6-3638-45C8-9BB5-2B077CBE4B83}">
      <dgm:prSet/>
      <dgm:spPr/>
      <dgm:t>
        <a:bodyPr/>
        <a:lstStyle/>
        <a:p>
          <a:pPr latinLnBrk="1"/>
          <a:endParaRPr lang="ko-KR" altLang="en-US"/>
        </a:p>
      </dgm:t>
    </dgm:pt>
    <dgm:pt modelId="{474D8B95-5126-43CB-947E-44AFF4366059}" type="sibTrans" cxnId="{D67677E6-3638-45C8-9BB5-2B077CBE4B83}">
      <dgm:prSet/>
      <dgm:spPr/>
      <dgm:t>
        <a:bodyPr/>
        <a:lstStyle/>
        <a:p>
          <a:pPr latinLnBrk="1"/>
          <a:endParaRPr lang="ko-KR" altLang="en-US"/>
        </a:p>
      </dgm:t>
    </dgm:pt>
    <dgm:pt modelId="{472E3B82-E18D-4F71-AF67-7397B69893F5}">
      <dgm:prSet phldrT="[Text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000" b="1" dirty="0">
              <a:solidFill>
                <a:srgbClr val="2F5597"/>
              </a:solidFill>
            </a:rPr>
            <a:t>Transformer</a:t>
          </a:r>
          <a:endParaRPr lang="ko-KR" altLang="en-US" sz="2000" b="1" dirty="0">
            <a:solidFill>
              <a:srgbClr val="2F5597"/>
            </a:solidFill>
          </a:endParaRPr>
        </a:p>
      </dgm:t>
    </dgm:pt>
    <dgm:pt modelId="{93318897-35A0-41E7-A2BA-5C65AE705391}" type="parTrans" cxnId="{BD121FCB-4933-4E2E-9ED2-4AAB810F3F0A}">
      <dgm:prSet/>
      <dgm:spPr/>
      <dgm:t>
        <a:bodyPr/>
        <a:lstStyle/>
        <a:p>
          <a:pPr latinLnBrk="1"/>
          <a:endParaRPr lang="ko-KR" altLang="en-US"/>
        </a:p>
      </dgm:t>
    </dgm:pt>
    <dgm:pt modelId="{751A8F3D-D152-4E94-BCA5-7B8E29152509}" type="sibTrans" cxnId="{BD121FCB-4933-4E2E-9ED2-4AAB810F3F0A}">
      <dgm:prSet/>
      <dgm:spPr/>
      <dgm:t>
        <a:bodyPr/>
        <a:lstStyle/>
        <a:p>
          <a:pPr latinLnBrk="1"/>
          <a:endParaRPr lang="ko-KR" altLang="en-US"/>
        </a:p>
      </dgm:t>
    </dgm:pt>
    <dgm:pt modelId="{911CB274-8A8E-4990-AAB3-A1606C9C9AC9}" type="pres">
      <dgm:prSet presAssocID="{98E9A9AB-EF3F-4D6B-B90B-C7F622E66122}" presName="Name0" presStyleCnt="0">
        <dgm:presLayoutVars>
          <dgm:dir/>
          <dgm:resizeHandles val="exact"/>
        </dgm:presLayoutVars>
      </dgm:prSet>
      <dgm:spPr/>
    </dgm:pt>
    <dgm:pt modelId="{435BE2F6-EC50-454E-87DE-6AE9E7495763}" type="pres">
      <dgm:prSet presAssocID="{A6B1459B-5EB6-4040-B8CF-553EDD8C367D}" presName="composite" presStyleCnt="0"/>
      <dgm:spPr/>
    </dgm:pt>
    <dgm:pt modelId="{F737C777-94D3-47D0-B8C5-4EAC1AAF46E3}" type="pres">
      <dgm:prSet presAssocID="{A6B1459B-5EB6-4040-B8CF-553EDD8C367D}" presName="bgChev" presStyleLbl="node1" presStyleIdx="0" presStyleCnt="5" custScaleX="139521" custScaleY="191356"/>
      <dgm:spPr/>
    </dgm:pt>
    <dgm:pt modelId="{BF6C49A3-CE30-4DDE-AC0E-4E5BAA53F26B}" type="pres">
      <dgm:prSet presAssocID="{A6B1459B-5EB6-4040-B8CF-553EDD8C367D}" presName="txNode" presStyleLbl="fgAcc1" presStyleIdx="0" presStyleCnt="5" custScaleX="189310" custScaleY="114642" custLinFactNeighborX="-20170" custLinFactNeighborY="-26676">
        <dgm:presLayoutVars>
          <dgm:bulletEnabled val="1"/>
        </dgm:presLayoutVars>
      </dgm:prSet>
      <dgm:spPr/>
    </dgm:pt>
    <dgm:pt modelId="{0C45292D-72F3-4395-A6D0-9E10CAA2BE9C}" type="pres">
      <dgm:prSet presAssocID="{B613140F-C521-4CDC-ACCD-5F57EAD80EAB}" presName="compositeSpace" presStyleCnt="0"/>
      <dgm:spPr/>
    </dgm:pt>
    <dgm:pt modelId="{2CE81D02-4B68-4751-B081-65D871605BEE}" type="pres">
      <dgm:prSet presAssocID="{CE24DAB3-76D2-4D5B-ABA8-91BCEEC65F87}" presName="composite" presStyleCnt="0"/>
      <dgm:spPr/>
    </dgm:pt>
    <dgm:pt modelId="{8D666BE3-0D99-4FF5-BB35-6C4052761344}" type="pres">
      <dgm:prSet presAssocID="{CE24DAB3-76D2-4D5B-ABA8-91BCEEC65F87}" presName="bgChev" presStyleLbl="node1" presStyleIdx="1" presStyleCnt="5" custScaleX="232683" custScaleY="191356" custLinFactNeighborX="-16607"/>
      <dgm:spPr/>
    </dgm:pt>
    <dgm:pt modelId="{A930A771-058B-4F56-A52C-90BCECBC2760}" type="pres">
      <dgm:prSet presAssocID="{CE24DAB3-76D2-4D5B-ABA8-91BCEEC65F87}" presName="txNode" presStyleLbl="fgAcc1" presStyleIdx="1" presStyleCnt="5" custScaleX="189799" custScaleY="114642" custLinFactNeighborX="-39838" custLinFactNeighborY="-26676">
        <dgm:presLayoutVars>
          <dgm:bulletEnabled val="1"/>
        </dgm:presLayoutVars>
      </dgm:prSet>
      <dgm:spPr/>
    </dgm:pt>
    <dgm:pt modelId="{A8B537C8-ED66-4B78-8E3D-EEB2D0830BB6}" type="pres">
      <dgm:prSet presAssocID="{CBBEA1FF-A74B-4F33-93E1-3B7EC76916CC}" presName="compositeSpace" presStyleCnt="0"/>
      <dgm:spPr/>
    </dgm:pt>
    <dgm:pt modelId="{3BE8D5ED-49F8-4068-B276-3C42C757D3C5}" type="pres">
      <dgm:prSet presAssocID="{7566949B-1110-43E0-9924-D8EEFFD3CCF5}" presName="composite" presStyleCnt="0"/>
      <dgm:spPr/>
    </dgm:pt>
    <dgm:pt modelId="{01C44685-BC93-4E7A-833F-FECA9FE4E596}" type="pres">
      <dgm:prSet presAssocID="{7566949B-1110-43E0-9924-D8EEFFD3CCF5}" presName="bgChev" presStyleLbl="node1" presStyleIdx="2" presStyleCnt="5" custScaleX="232683" custScaleY="191356" custLinFactNeighborX="-16607"/>
      <dgm:spPr/>
    </dgm:pt>
    <dgm:pt modelId="{66FCA52C-614C-4D49-9F6C-F94F4E26C34E}" type="pres">
      <dgm:prSet presAssocID="{7566949B-1110-43E0-9924-D8EEFFD3CCF5}" presName="txNode" presStyleLbl="fgAcc1" presStyleIdx="2" presStyleCnt="5" custScaleX="189799" custScaleY="114642" custLinFactNeighborX="-39838" custLinFactNeighborY="-26676">
        <dgm:presLayoutVars>
          <dgm:bulletEnabled val="1"/>
        </dgm:presLayoutVars>
      </dgm:prSet>
      <dgm:spPr/>
    </dgm:pt>
    <dgm:pt modelId="{AAD6FFF7-14FD-4290-AE24-0CA49D4B9D6D}" type="pres">
      <dgm:prSet presAssocID="{755488A6-F941-4BC0-883F-FAE72F5E40AC}" presName="compositeSpace" presStyleCnt="0"/>
      <dgm:spPr/>
    </dgm:pt>
    <dgm:pt modelId="{E7087F72-6F4A-49C3-94BA-21D5F517E7D8}" type="pres">
      <dgm:prSet presAssocID="{32A63C16-0DFB-42A8-ACC8-05BBBB304A2E}" presName="composite" presStyleCnt="0"/>
      <dgm:spPr/>
    </dgm:pt>
    <dgm:pt modelId="{82FDF887-99BE-46CF-9017-B64D38F5CCD3}" type="pres">
      <dgm:prSet presAssocID="{32A63C16-0DFB-42A8-ACC8-05BBBB304A2E}" presName="bgChev" presStyleLbl="node1" presStyleIdx="3" presStyleCnt="5" custScaleX="232683" custScaleY="191356" custLinFactNeighborX="-16607"/>
      <dgm:spPr/>
    </dgm:pt>
    <dgm:pt modelId="{A0632185-31DD-4247-BA93-E41F2BD51A01}" type="pres">
      <dgm:prSet presAssocID="{32A63C16-0DFB-42A8-ACC8-05BBBB304A2E}" presName="txNode" presStyleLbl="fgAcc1" presStyleIdx="3" presStyleCnt="5" custScaleX="212207" custScaleY="114642" custLinFactNeighborX="-39838" custLinFactNeighborY="-26676">
        <dgm:presLayoutVars>
          <dgm:bulletEnabled val="1"/>
        </dgm:presLayoutVars>
      </dgm:prSet>
      <dgm:spPr/>
    </dgm:pt>
    <dgm:pt modelId="{185AAAB1-EB3C-44DA-BDA2-D1BC62B7D8C6}" type="pres">
      <dgm:prSet presAssocID="{474D8B95-5126-43CB-947E-44AFF4366059}" presName="compositeSpace" presStyleCnt="0"/>
      <dgm:spPr/>
    </dgm:pt>
    <dgm:pt modelId="{7E23F66F-FDC1-4475-9AFC-99F31E83592B}" type="pres">
      <dgm:prSet presAssocID="{472E3B82-E18D-4F71-AF67-7397B69893F5}" presName="composite" presStyleCnt="0"/>
      <dgm:spPr/>
    </dgm:pt>
    <dgm:pt modelId="{2B5F00E3-F87D-422B-ABEB-4E55A1834DA1}" type="pres">
      <dgm:prSet presAssocID="{472E3B82-E18D-4F71-AF67-7397B69893F5}" presName="bgChev" presStyleLbl="node1" presStyleIdx="4" presStyleCnt="5" custScaleX="232683" custScaleY="191356" custLinFactNeighborX="-16607"/>
      <dgm:spPr/>
    </dgm:pt>
    <dgm:pt modelId="{8E1ACEE8-335F-4913-8BC7-154B1BE572F6}" type="pres">
      <dgm:prSet presAssocID="{472E3B82-E18D-4F71-AF67-7397B69893F5}" presName="txNode" presStyleLbl="fgAcc1" presStyleIdx="4" presStyleCnt="5" custScaleX="300238" custScaleY="114642" custLinFactNeighborX="-36008" custLinFactNeighborY="-26676">
        <dgm:presLayoutVars>
          <dgm:bulletEnabled val="1"/>
        </dgm:presLayoutVars>
      </dgm:prSet>
      <dgm:spPr/>
    </dgm:pt>
  </dgm:ptLst>
  <dgm:cxnLst>
    <dgm:cxn modelId="{434A2D5A-613C-4238-9AA6-9A90B22E3C13}" type="presOf" srcId="{CE24DAB3-76D2-4D5B-ABA8-91BCEEC65F87}" destId="{A930A771-058B-4F56-A52C-90BCECBC2760}" srcOrd="0" destOrd="0" presId="urn:microsoft.com/office/officeart/2005/8/layout/chevronAccent+Icon"/>
    <dgm:cxn modelId="{F92C4866-17DB-4D76-BDE9-2C87551B5E49}" type="presOf" srcId="{32A63C16-0DFB-42A8-ACC8-05BBBB304A2E}" destId="{A0632185-31DD-4247-BA93-E41F2BD51A01}" srcOrd="0" destOrd="0" presId="urn:microsoft.com/office/officeart/2005/8/layout/chevronAccent+Icon"/>
    <dgm:cxn modelId="{D65E6D6F-9167-4D80-BCCF-3ACB8B5BB5FF}" type="presOf" srcId="{472E3B82-E18D-4F71-AF67-7397B69893F5}" destId="{8E1ACEE8-335F-4913-8BC7-154B1BE572F6}" srcOrd="0" destOrd="0" presId="urn:microsoft.com/office/officeart/2005/8/layout/chevronAccent+Icon"/>
    <dgm:cxn modelId="{04CD9C83-487C-48FA-A823-6FEC547C0CA0}" type="presOf" srcId="{98E9A9AB-EF3F-4D6B-B90B-C7F622E66122}" destId="{911CB274-8A8E-4990-AAB3-A1606C9C9AC9}" srcOrd="0" destOrd="0" presId="urn:microsoft.com/office/officeart/2005/8/layout/chevronAccent+Icon"/>
    <dgm:cxn modelId="{E91C3E86-37C3-41F1-8A88-00AA3B2FF7CD}" srcId="{98E9A9AB-EF3F-4D6B-B90B-C7F622E66122}" destId="{CE24DAB3-76D2-4D5B-ABA8-91BCEEC65F87}" srcOrd="1" destOrd="0" parTransId="{926BAA36-3C6C-43FF-A059-1237BBE29BB4}" sibTransId="{CBBEA1FF-A74B-4F33-93E1-3B7EC76916CC}"/>
    <dgm:cxn modelId="{BD121FCB-4933-4E2E-9ED2-4AAB810F3F0A}" srcId="{98E9A9AB-EF3F-4D6B-B90B-C7F622E66122}" destId="{472E3B82-E18D-4F71-AF67-7397B69893F5}" srcOrd="4" destOrd="0" parTransId="{93318897-35A0-41E7-A2BA-5C65AE705391}" sibTransId="{751A8F3D-D152-4E94-BCA5-7B8E29152509}"/>
    <dgm:cxn modelId="{B2D903D1-53C8-4E8D-B984-4D2EE8FF1ED9}" srcId="{98E9A9AB-EF3F-4D6B-B90B-C7F622E66122}" destId="{A6B1459B-5EB6-4040-B8CF-553EDD8C367D}" srcOrd="0" destOrd="0" parTransId="{85EB5F93-90C2-4B82-AE1D-7366380C69BB}" sibTransId="{B613140F-C521-4CDC-ACCD-5F57EAD80EAB}"/>
    <dgm:cxn modelId="{888251D1-9777-468D-A2D8-B735E05E5D2E}" type="presOf" srcId="{7566949B-1110-43E0-9924-D8EEFFD3CCF5}" destId="{66FCA52C-614C-4D49-9F6C-F94F4E26C34E}" srcOrd="0" destOrd="0" presId="urn:microsoft.com/office/officeart/2005/8/layout/chevronAccent+Icon"/>
    <dgm:cxn modelId="{07C476D3-70BA-4FE9-9F0B-41F5D7E07376}" srcId="{98E9A9AB-EF3F-4D6B-B90B-C7F622E66122}" destId="{7566949B-1110-43E0-9924-D8EEFFD3CCF5}" srcOrd="2" destOrd="0" parTransId="{7B1A01A5-8C47-488B-965F-2F4ED8A76418}" sibTransId="{755488A6-F941-4BC0-883F-FAE72F5E40AC}"/>
    <dgm:cxn modelId="{D67677E6-3638-45C8-9BB5-2B077CBE4B83}" srcId="{98E9A9AB-EF3F-4D6B-B90B-C7F622E66122}" destId="{32A63C16-0DFB-42A8-ACC8-05BBBB304A2E}" srcOrd="3" destOrd="0" parTransId="{5413434E-83C5-4B62-804C-EC8C7D6737A8}" sibTransId="{474D8B95-5126-43CB-947E-44AFF4366059}"/>
    <dgm:cxn modelId="{7EF58EEA-A741-49E3-BA3B-E8777DF7E04C}" type="presOf" srcId="{A6B1459B-5EB6-4040-B8CF-553EDD8C367D}" destId="{BF6C49A3-CE30-4DDE-AC0E-4E5BAA53F26B}" srcOrd="0" destOrd="0" presId="urn:microsoft.com/office/officeart/2005/8/layout/chevronAccent+Icon"/>
    <dgm:cxn modelId="{4407E96B-0A49-4AB2-8CA9-0D3A5E0E1DBA}" type="presParOf" srcId="{911CB274-8A8E-4990-AAB3-A1606C9C9AC9}" destId="{435BE2F6-EC50-454E-87DE-6AE9E7495763}" srcOrd="0" destOrd="0" presId="urn:microsoft.com/office/officeart/2005/8/layout/chevronAccent+Icon"/>
    <dgm:cxn modelId="{3F1B0F0D-2FAD-4084-BF75-7A0C1034A0BF}" type="presParOf" srcId="{435BE2F6-EC50-454E-87DE-6AE9E7495763}" destId="{F737C777-94D3-47D0-B8C5-4EAC1AAF46E3}" srcOrd="0" destOrd="0" presId="urn:microsoft.com/office/officeart/2005/8/layout/chevronAccent+Icon"/>
    <dgm:cxn modelId="{73A8A340-1389-4D67-87B6-FDEDC22EE9E3}" type="presParOf" srcId="{435BE2F6-EC50-454E-87DE-6AE9E7495763}" destId="{BF6C49A3-CE30-4DDE-AC0E-4E5BAA53F26B}" srcOrd="1" destOrd="0" presId="urn:microsoft.com/office/officeart/2005/8/layout/chevronAccent+Icon"/>
    <dgm:cxn modelId="{245212CF-52C8-4F65-9575-11EE80DF85B3}" type="presParOf" srcId="{911CB274-8A8E-4990-AAB3-A1606C9C9AC9}" destId="{0C45292D-72F3-4395-A6D0-9E10CAA2BE9C}" srcOrd="1" destOrd="0" presId="urn:microsoft.com/office/officeart/2005/8/layout/chevronAccent+Icon"/>
    <dgm:cxn modelId="{9F3660F1-62C9-4F03-8013-344E68EAAD7B}" type="presParOf" srcId="{911CB274-8A8E-4990-AAB3-A1606C9C9AC9}" destId="{2CE81D02-4B68-4751-B081-65D871605BEE}" srcOrd="2" destOrd="0" presId="urn:microsoft.com/office/officeart/2005/8/layout/chevronAccent+Icon"/>
    <dgm:cxn modelId="{C2400B8E-853C-4F70-BC87-DA4075B32800}" type="presParOf" srcId="{2CE81D02-4B68-4751-B081-65D871605BEE}" destId="{8D666BE3-0D99-4FF5-BB35-6C4052761344}" srcOrd="0" destOrd="0" presId="urn:microsoft.com/office/officeart/2005/8/layout/chevronAccent+Icon"/>
    <dgm:cxn modelId="{CD42A719-3885-44EE-81DF-CB4CCDE84898}" type="presParOf" srcId="{2CE81D02-4B68-4751-B081-65D871605BEE}" destId="{A930A771-058B-4F56-A52C-90BCECBC2760}" srcOrd="1" destOrd="0" presId="urn:microsoft.com/office/officeart/2005/8/layout/chevronAccent+Icon"/>
    <dgm:cxn modelId="{0836854E-9DF9-47C4-BC4C-C41186950AAA}" type="presParOf" srcId="{911CB274-8A8E-4990-AAB3-A1606C9C9AC9}" destId="{A8B537C8-ED66-4B78-8E3D-EEB2D0830BB6}" srcOrd="3" destOrd="0" presId="urn:microsoft.com/office/officeart/2005/8/layout/chevronAccent+Icon"/>
    <dgm:cxn modelId="{4C7232E9-7326-416B-81AC-DE8F119072B4}" type="presParOf" srcId="{911CB274-8A8E-4990-AAB3-A1606C9C9AC9}" destId="{3BE8D5ED-49F8-4068-B276-3C42C757D3C5}" srcOrd="4" destOrd="0" presId="urn:microsoft.com/office/officeart/2005/8/layout/chevronAccent+Icon"/>
    <dgm:cxn modelId="{291994BF-E52A-4185-9D3E-4021C33E2A3E}" type="presParOf" srcId="{3BE8D5ED-49F8-4068-B276-3C42C757D3C5}" destId="{01C44685-BC93-4E7A-833F-FECA9FE4E596}" srcOrd="0" destOrd="0" presId="urn:microsoft.com/office/officeart/2005/8/layout/chevronAccent+Icon"/>
    <dgm:cxn modelId="{F93DE8EF-873A-436D-BA44-38609ECC4AC3}" type="presParOf" srcId="{3BE8D5ED-49F8-4068-B276-3C42C757D3C5}" destId="{66FCA52C-614C-4D49-9F6C-F94F4E26C34E}" srcOrd="1" destOrd="0" presId="urn:microsoft.com/office/officeart/2005/8/layout/chevronAccent+Icon"/>
    <dgm:cxn modelId="{C9F4C034-DE54-4C4C-B5FD-A9A39417CC66}" type="presParOf" srcId="{911CB274-8A8E-4990-AAB3-A1606C9C9AC9}" destId="{AAD6FFF7-14FD-4290-AE24-0CA49D4B9D6D}" srcOrd="5" destOrd="0" presId="urn:microsoft.com/office/officeart/2005/8/layout/chevronAccent+Icon"/>
    <dgm:cxn modelId="{9BC3B683-BE03-4839-8F3E-0F4B30BDD67B}" type="presParOf" srcId="{911CB274-8A8E-4990-AAB3-A1606C9C9AC9}" destId="{E7087F72-6F4A-49C3-94BA-21D5F517E7D8}" srcOrd="6" destOrd="0" presId="urn:microsoft.com/office/officeart/2005/8/layout/chevronAccent+Icon"/>
    <dgm:cxn modelId="{81B2FEB0-3E1D-44E0-B8BF-E87BE5EFD22A}" type="presParOf" srcId="{E7087F72-6F4A-49C3-94BA-21D5F517E7D8}" destId="{82FDF887-99BE-46CF-9017-B64D38F5CCD3}" srcOrd="0" destOrd="0" presId="urn:microsoft.com/office/officeart/2005/8/layout/chevronAccent+Icon"/>
    <dgm:cxn modelId="{7F7A9600-AD93-4171-B98D-495EE7D7E7DA}" type="presParOf" srcId="{E7087F72-6F4A-49C3-94BA-21D5F517E7D8}" destId="{A0632185-31DD-4247-BA93-E41F2BD51A01}" srcOrd="1" destOrd="0" presId="urn:microsoft.com/office/officeart/2005/8/layout/chevronAccent+Icon"/>
    <dgm:cxn modelId="{C0C230DA-B404-4DC0-93BD-F75EF8D15BD9}" type="presParOf" srcId="{911CB274-8A8E-4990-AAB3-A1606C9C9AC9}" destId="{185AAAB1-EB3C-44DA-BDA2-D1BC62B7D8C6}" srcOrd="7" destOrd="0" presId="urn:microsoft.com/office/officeart/2005/8/layout/chevronAccent+Icon"/>
    <dgm:cxn modelId="{EA904A83-079C-40DE-A5DD-EA033AF01431}" type="presParOf" srcId="{911CB274-8A8E-4990-AAB3-A1606C9C9AC9}" destId="{7E23F66F-FDC1-4475-9AFC-99F31E83592B}" srcOrd="8" destOrd="0" presId="urn:microsoft.com/office/officeart/2005/8/layout/chevronAccent+Icon"/>
    <dgm:cxn modelId="{ED8EDC90-6BA6-4130-AF65-C92BA7646D14}" type="presParOf" srcId="{7E23F66F-FDC1-4475-9AFC-99F31E83592B}" destId="{2B5F00E3-F87D-422B-ABEB-4E55A1834DA1}" srcOrd="0" destOrd="0" presId="urn:microsoft.com/office/officeart/2005/8/layout/chevronAccent+Icon"/>
    <dgm:cxn modelId="{79BF6A8C-23F5-43C4-A42E-86F92CC68B4E}" type="presParOf" srcId="{7E23F66F-FDC1-4475-9AFC-99F31E83592B}" destId="{8E1ACEE8-335F-4913-8BC7-154B1BE572F6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7C777-94D3-47D0-B8C5-4EAC1AAF46E3}">
      <dsp:nvSpPr>
        <dsp:cNvPr id="0" name=""/>
        <dsp:cNvSpPr/>
      </dsp:nvSpPr>
      <dsp:spPr>
        <a:xfrm>
          <a:off x="4709" y="754834"/>
          <a:ext cx="1328479" cy="703306"/>
        </a:xfrm>
        <a:prstGeom prst="chevron">
          <a:avLst>
            <a:gd name="adj" fmla="val 4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C49A3-CE30-4DDE-AC0E-4E5BAA53F26B}">
      <dsp:nvSpPr>
        <dsp:cNvPr id="0" name=""/>
        <dsp:cNvSpPr/>
      </dsp:nvSpPr>
      <dsp:spPr>
        <a:xfrm>
          <a:off x="0" y="889651"/>
          <a:ext cx="1522158" cy="421353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>
              <a:solidFill>
                <a:schemeClr val="bg1"/>
              </a:solidFill>
            </a:rPr>
            <a:t>RNN</a:t>
          </a:r>
          <a:endParaRPr lang="ko-KR" altLang="en-US" sz="2000" b="1" kern="1200" dirty="0">
            <a:solidFill>
              <a:schemeClr val="bg1"/>
            </a:solidFill>
          </a:endParaRPr>
        </a:p>
      </dsp:txBody>
      <dsp:txXfrm>
        <a:off x="12341" y="901992"/>
        <a:ext cx="1497476" cy="396671"/>
      </dsp:txXfrm>
    </dsp:sp>
    <dsp:sp modelId="{8D666BE3-0D99-4FF5-BB35-6C4052761344}">
      <dsp:nvSpPr>
        <dsp:cNvPr id="0" name=""/>
        <dsp:cNvSpPr/>
      </dsp:nvSpPr>
      <dsp:spPr>
        <a:xfrm>
          <a:off x="1481378" y="754834"/>
          <a:ext cx="2215541" cy="703306"/>
        </a:xfrm>
        <a:prstGeom prst="chevron">
          <a:avLst>
            <a:gd name="adj" fmla="val 40000"/>
          </a:avLst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0A771-058B-4F56-A52C-90BCECBC2760}">
      <dsp:nvSpPr>
        <dsp:cNvPr id="0" name=""/>
        <dsp:cNvSpPr/>
      </dsp:nvSpPr>
      <dsp:spPr>
        <a:xfrm>
          <a:off x="1843766" y="889651"/>
          <a:ext cx="1526090" cy="421353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>
              <a:solidFill>
                <a:schemeClr val="bg1"/>
              </a:solidFill>
            </a:rPr>
            <a:t>LSTM</a:t>
          </a:r>
          <a:endParaRPr lang="ko-KR" altLang="en-US" sz="2000" b="1" kern="1200" dirty="0">
            <a:solidFill>
              <a:schemeClr val="bg1"/>
            </a:solidFill>
          </a:endParaRPr>
        </a:p>
      </dsp:txBody>
      <dsp:txXfrm>
        <a:off x="1856107" y="901992"/>
        <a:ext cx="1501408" cy="396671"/>
      </dsp:txXfrm>
    </dsp:sp>
    <dsp:sp modelId="{01C44685-BC93-4E7A-833F-FECA9FE4E596}">
      <dsp:nvSpPr>
        <dsp:cNvPr id="0" name=""/>
        <dsp:cNvSpPr/>
      </dsp:nvSpPr>
      <dsp:spPr>
        <a:xfrm>
          <a:off x="3726543" y="754834"/>
          <a:ext cx="2215541" cy="703306"/>
        </a:xfrm>
        <a:prstGeom prst="chevron">
          <a:avLst>
            <a:gd name="adj" fmla="val 4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CA52C-614C-4D49-9F6C-F94F4E26C34E}">
      <dsp:nvSpPr>
        <dsp:cNvPr id="0" name=""/>
        <dsp:cNvSpPr/>
      </dsp:nvSpPr>
      <dsp:spPr>
        <a:xfrm>
          <a:off x="4088930" y="889651"/>
          <a:ext cx="1526090" cy="421353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>
              <a:solidFill>
                <a:schemeClr val="bg1"/>
              </a:solidFill>
            </a:rPr>
            <a:t>Seq2Seq</a:t>
          </a:r>
          <a:endParaRPr lang="ko-KR" altLang="en-US" sz="2000" b="1" kern="1200" dirty="0">
            <a:solidFill>
              <a:schemeClr val="bg1"/>
            </a:solidFill>
          </a:endParaRPr>
        </a:p>
      </dsp:txBody>
      <dsp:txXfrm>
        <a:off x="4101271" y="901992"/>
        <a:ext cx="1501408" cy="396671"/>
      </dsp:txXfrm>
    </dsp:sp>
    <dsp:sp modelId="{82FDF887-99BE-46CF-9017-B64D38F5CCD3}">
      <dsp:nvSpPr>
        <dsp:cNvPr id="0" name=""/>
        <dsp:cNvSpPr/>
      </dsp:nvSpPr>
      <dsp:spPr>
        <a:xfrm>
          <a:off x="5971707" y="754834"/>
          <a:ext cx="2215541" cy="703306"/>
        </a:xfrm>
        <a:prstGeom prst="chevron">
          <a:avLst>
            <a:gd name="adj" fmla="val 40000"/>
          </a:avLst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32185-31DD-4247-BA93-E41F2BD51A01}">
      <dsp:nvSpPr>
        <dsp:cNvPr id="0" name=""/>
        <dsp:cNvSpPr/>
      </dsp:nvSpPr>
      <dsp:spPr>
        <a:xfrm>
          <a:off x="6244008" y="889651"/>
          <a:ext cx="1706262" cy="421353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>
              <a:solidFill>
                <a:schemeClr val="bg1"/>
              </a:solidFill>
            </a:rPr>
            <a:t>Attention</a:t>
          </a:r>
          <a:endParaRPr lang="ko-KR" altLang="en-US" sz="2000" b="1" kern="1200" dirty="0">
            <a:solidFill>
              <a:schemeClr val="bg1"/>
            </a:solidFill>
          </a:endParaRPr>
        </a:p>
      </dsp:txBody>
      <dsp:txXfrm>
        <a:off x="6256349" y="901992"/>
        <a:ext cx="1681580" cy="396671"/>
      </dsp:txXfrm>
    </dsp:sp>
    <dsp:sp modelId="{2B5F00E3-F87D-422B-ABEB-4E55A1834DA1}">
      <dsp:nvSpPr>
        <dsp:cNvPr id="0" name=""/>
        <dsp:cNvSpPr/>
      </dsp:nvSpPr>
      <dsp:spPr>
        <a:xfrm>
          <a:off x="8216871" y="754834"/>
          <a:ext cx="2215541" cy="703306"/>
        </a:xfrm>
        <a:prstGeom prst="chevron">
          <a:avLst>
            <a:gd name="adj" fmla="val 4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1ACEE8-335F-4913-8BC7-154B1BE572F6}">
      <dsp:nvSpPr>
        <dsp:cNvPr id="0" name=""/>
        <dsp:cNvSpPr/>
      </dsp:nvSpPr>
      <dsp:spPr>
        <a:xfrm>
          <a:off x="8166058" y="889651"/>
          <a:ext cx="2414081" cy="421353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>
              <a:solidFill>
                <a:srgbClr val="2F5597"/>
              </a:solidFill>
            </a:rPr>
            <a:t>Transformer</a:t>
          </a:r>
          <a:endParaRPr lang="ko-KR" altLang="en-US" sz="2000" b="1" kern="1200" dirty="0">
            <a:solidFill>
              <a:srgbClr val="2F5597"/>
            </a:solidFill>
          </a:endParaRPr>
        </a:p>
      </dsp:txBody>
      <dsp:txXfrm>
        <a:off x="8178399" y="901992"/>
        <a:ext cx="2389399" cy="396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3877C-B4B6-4128-8244-06B4CB361AC7}" type="datetimeFigureOut">
              <a:rPr lang="ko-KR" altLang="en-US" smtClean="0"/>
              <a:t>2022. 11. 15.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428C1-AE78-462C-BC3C-7853004A9F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14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428C1-AE78-462C-BC3C-7853004A9FA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133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727E-2EB9-4599-B423-C6F0687F4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F9D1D-4C36-4817-A907-BE330DA8F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8D86F-89C6-474E-BB48-354B25203E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66AE50-1677-41D5-B057-6EE6995CAB16}" type="datetime1">
              <a:rPr lang="ko-KR" altLang="en-US" smtClean="0"/>
              <a:t>2022. 11. 15.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E3A28-31D5-4397-96D7-C07CC9283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E6DA4-376D-4EBB-B86D-93BD93C1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732B1B-91B8-4B9E-B0ED-A9E94B606A8C}"/>
              </a:ext>
            </a:extLst>
          </p:cNvPr>
          <p:cNvCxnSpPr>
            <a:cxnSpLocks/>
          </p:cNvCxnSpPr>
          <p:nvPr userDrawn="1"/>
        </p:nvCxnSpPr>
        <p:spPr>
          <a:xfrm flipH="1">
            <a:off x="658813" y="6524625"/>
            <a:ext cx="10874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98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5B6E-C0A7-4377-A79E-15CFA2DB2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733425"/>
            <a:ext cx="10874374" cy="1325563"/>
          </a:xfrm>
        </p:spPr>
        <p:txBody>
          <a:bodyPr>
            <a:normAutofit/>
          </a:bodyPr>
          <a:lstStyle>
            <a:lvl1pPr>
              <a:defRPr sz="3900"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C5A89-6B3A-4089-BC08-20301824E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813" y="2768599"/>
            <a:ext cx="10874374" cy="3408363"/>
          </a:xfrm>
        </p:spPr>
        <p:txBody>
          <a:bodyPr/>
          <a:lstStyle>
            <a:lvl1pPr>
              <a:defRPr sz="2000"/>
            </a:lvl1pPr>
            <a:lvl2pPr marL="685800" indent="-228600">
              <a:buFont typeface="맑은 고딕" panose="020B0503020000020004" pitchFamily="50" charset="-127"/>
              <a:buChar char="–"/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altLang="ko-KR" dirty="0"/>
              <a:t>Edit Master text styles</a:t>
            </a:r>
          </a:p>
          <a:p>
            <a:pPr lvl="1"/>
            <a:r>
              <a:rPr lang="en-US" altLang="ko-KR" dirty="0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CEF26-2DCF-4B1C-B792-9BCA4F65F8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919918-17E5-4DA2-BA8B-BBE574924D98}" type="datetime1">
              <a:rPr lang="ko-KR" altLang="en-US" smtClean="0"/>
              <a:t>2022. 11. 15.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1B45A-116C-4D0F-8EF1-3C723438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75FC7-3F4C-4E55-AD14-37BE73A54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E11900-F304-4A3B-B409-6C2094ED012B}"/>
              </a:ext>
            </a:extLst>
          </p:cNvPr>
          <p:cNvCxnSpPr>
            <a:cxnSpLocks/>
          </p:cNvCxnSpPr>
          <p:nvPr userDrawn="1"/>
        </p:nvCxnSpPr>
        <p:spPr>
          <a:xfrm flipH="1">
            <a:off x="658813" y="702707"/>
            <a:ext cx="10874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1CFF9E-1B36-4D3E-8858-693ED595AE09}"/>
              </a:ext>
            </a:extLst>
          </p:cNvPr>
          <p:cNvCxnSpPr>
            <a:cxnSpLocks/>
          </p:cNvCxnSpPr>
          <p:nvPr userDrawn="1"/>
        </p:nvCxnSpPr>
        <p:spPr>
          <a:xfrm flipH="1">
            <a:off x="658813" y="6524625"/>
            <a:ext cx="10874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562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9ED8-0D49-48D8-94D6-DB49D108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728663"/>
            <a:ext cx="10874374" cy="1325563"/>
          </a:xfrm>
        </p:spPr>
        <p:txBody>
          <a:bodyPr>
            <a:normAutofit/>
          </a:bodyPr>
          <a:lstStyle>
            <a:lvl1pPr>
              <a:defRPr sz="39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5FAFC-C036-4284-83BC-B6579C96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DC2DC9-06DF-4E6F-8596-AB4C4962DD57}" type="datetime1">
              <a:rPr lang="ko-KR" altLang="en-US" smtClean="0"/>
              <a:t>2022. 11. 15.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1020D-9792-4BBA-B9B8-3CBA02D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B2330-C5D3-44FA-9661-969B1FDAA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073E88-2C90-4BF9-9356-6F099835375A}"/>
              </a:ext>
            </a:extLst>
          </p:cNvPr>
          <p:cNvCxnSpPr>
            <a:cxnSpLocks/>
          </p:cNvCxnSpPr>
          <p:nvPr userDrawn="1"/>
        </p:nvCxnSpPr>
        <p:spPr>
          <a:xfrm flipH="1">
            <a:off x="658813" y="702707"/>
            <a:ext cx="10874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148078-B3D8-4E01-BDE2-99110A7AE890}"/>
              </a:ext>
            </a:extLst>
          </p:cNvPr>
          <p:cNvCxnSpPr>
            <a:cxnSpLocks/>
          </p:cNvCxnSpPr>
          <p:nvPr userDrawn="1"/>
        </p:nvCxnSpPr>
        <p:spPr>
          <a:xfrm flipH="1">
            <a:off x="658813" y="6524625"/>
            <a:ext cx="10874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215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E5B47-DF02-4504-9F75-F71101B11D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01B5FF-7B26-4FC7-8D6A-AC1DB64ED80C}" type="datetime1">
              <a:rPr lang="ko-KR" altLang="en-US" smtClean="0"/>
              <a:t>2022. 11. 15.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EC8E39-33EE-4EAB-ACA2-199C97860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3AC6A-9944-41F7-8300-36726FC56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79028D-B5A2-4089-A58A-C1E654C0BFA8}"/>
              </a:ext>
            </a:extLst>
          </p:cNvPr>
          <p:cNvCxnSpPr>
            <a:cxnSpLocks/>
          </p:cNvCxnSpPr>
          <p:nvPr userDrawn="1"/>
        </p:nvCxnSpPr>
        <p:spPr>
          <a:xfrm flipH="1">
            <a:off x="658813" y="6524625"/>
            <a:ext cx="10874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33DD0B-0CA6-4D00-BB7B-D0CAAE9603E7}"/>
              </a:ext>
            </a:extLst>
          </p:cNvPr>
          <p:cNvCxnSpPr>
            <a:cxnSpLocks/>
          </p:cNvCxnSpPr>
          <p:nvPr userDrawn="1"/>
        </p:nvCxnSpPr>
        <p:spPr>
          <a:xfrm flipH="1">
            <a:off x="658813" y="702707"/>
            <a:ext cx="10874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22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914E65-459E-484A-90D9-2EB0D593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880156"/>
            <a:ext cx="108743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8661A-E27A-47A2-B2BB-B8EEEC4CB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3" y="2744787"/>
            <a:ext cx="10874374" cy="3432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/>
              <a:t>Edit Master text styles</a:t>
            </a:r>
          </a:p>
          <a:p>
            <a:pPr lvl="1"/>
            <a:r>
              <a:rPr lang="en-US" altLang="ko-KR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F4AB8-255D-4418-8EC7-E9F282D82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9987" y="6524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9AAD9-72B6-4E47-A23E-9DF2FB40E5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286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맑은 고딕" panose="020B0503020000020004" pitchFamily="50" charset="-127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4110" userDrawn="1">
          <p15:clr>
            <a:srgbClr val="F26B43"/>
          </p15:clr>
        </p15:guide>
        <p15:guide id="5" pos="415" userDrawn="1">
          <p15:clr>
            <a:srgbClr val="F26B43"/>
          </p15:clr>
        </p15:guide>
        <p15:guide id="6" pos="7265" userDrawn="1">
          <p15:clr>
            <a:srgbClr val="F26B43"/>
          </p15:clr>
        </p15:guide>
        <p15:guide id="7" orient="horz" pos="459" userDrawn="1">
          <p15:clr>
            <a:srgbClr val="F26B43"/>
          </p15:clr>
        </p15:guide>
        <p15:guide id="8" orient="horz" pos="17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6.xml"/><Relationship Id="rId7" Type="http://schemas.openxmlformats.org/officeDocument/2006/relationships/image" Target="../media/image2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25.png"/><Relationship Id="rId4" Type="http://schemas.openxmlformats.org/officeDocument/2006/relationships/tags" Target="../tags/tag7.xml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CC16C9-BB47-498E-96E0-C683D0CCEE22}"/>
              </a:ext>
            </a:extLst>
          </p:cNvPr>
          <p:cNvSpPr/>
          <p:nvPr/>
        </p:nvSpPr>
        <p:spPr>
          <a:xfrm>
            <a:off x="2032000" y="1925474"/>
            <a:ext cx="8128000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buClr>
                <a:srgbClr val="000000"/>
              </a:buClr>
              <a:buSzPts val="2000"/>
            </a:pPr>
            <a:r>
              <a:rPr lang="en-US" altLang="ko-KR" sz="4000" b="1" dirty="0">
                <a:solidFill>
                  <a:srgbClr val="2F5597"/>
                </a:solidFill>
                <a:latin typeface="+mj-ea"/>
                <a:cs typeface="Calibri"/>
                <a:sym typeface="Calibri"/>
              </a:rPr>
              <a:t>Transformer Interpretability </a:t>
            </a:r>
          </a:p>
          <a:p>
            <a:pPr lvl="0" algn="ctr">
              <a:lnSpc>
                <a:spcPct val="150000"/>
              </a:lnSpc>
              <a:buClr>
                <a:srgbClr val="000000"/>
              </a:buClr>
              <a:buSzPts val="2000"/>
            </a:pPr>
            <a:r>
              <a:rPr lang="en-US" altLang="ko-KR" sz="4000" b="1" dirty="0">
                <a:solidFill>
                  <a:srgbClr val="2F5597"/>
                </a:solidFill>
                <a:latin typeface="+mj-ea"/>
                <a:cs typeface="Calibri"/>
                <a:sym typeface="Calibri"/>
              </a:rPr>
              <a:t>Beyond Attention Visualization</a:t>
            </a:r>
            <a:endParaRPr lang="en-US" altLang="ko-KR" sz="2000" b="1" dirty="0">
              <a:solidFill>
                <a:srgbClr val="2F5597"/>
              </a:solidFill>
              <a:latin typeface="+mj-ea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16BDF-7341-4AFF-B373-8FEBF0459DB1}"/>
              </a:ext>
            </a:extLst>
          </p:cNvPr>
          <p:cNvSpPr txBox="1"/>
          <p:nvPr/>
        </p:nvSpPr>
        <p:spPr>
          <a:xfrm>
            <a:off x="1521980" y="4021355"/>
            <a:ext cx="9148040" cy="342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" altLang="ko-Kore-KR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" altLang="ko-Kore-KR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2021</a:t>
            </a:r>
            <a:endParaRPr lang="ko-KR" altLang="en-US" sz="1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950901-BDAD-417D-A369-D7ED371764A6}"/>
              </a:ext>
            </a:extLst>
          </p:cNvPr>
          <p:cNvSpPr/>
          <p:nvPr/>
        </p:nvSpPr>
        <p:spPr>
          <a:xfrm>
            <a:off x="3048000" y="4380846"/>
            <a:ext cx="6096000" cy="90338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" altLang="ko-Kore-KR" sz="1400" dirty="0">
                <a:solidFill>
                  <a:srgbClr val="222222"/>
                </a:solidFill>
                <a:latin typeface="Arial" panose="020B0604020202020204" pitchFamily="34" charset="0"/>
              </a:rPr>
              <a:t>Chefer</a:t>
            </a:r>
            <a:r>
              <a:rPr lang="en" altLang="ko-Kore-KR" sz="1400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(1)</a:t>
            </a:r>
            <a:r>
              <a:rPr lang="en" altLang="ko-Kore-KR" sz="1400" dirty="0">
                <a:solidFill>
                  <a:srgbClr val="222222"/>
                </a:solidFill>
                <a:latin typeface="Arial" panose="020B0604020202020204" pitchFamily="34" charset="0"/>
              </a:rPr>
              <a:t>, Hila, Shir Gur</a:t>
            </a:r>
            <a:r>
              <a:rPr lang="en" altLang="ko-Kore-KR" sz="1400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(1)</a:t>
            </a:r>
            <a:r>
              <a:rPr lang="en" altLang="ko-Kore-KR" sz="1400" dirty="0">
                <a:solidFill>
                  <a:srgbClr val="222222"/>
                </a:solidFill>
                <a:latin typeface="Arial" panose="020B0604020202020204" pitchFamily="34" charset="0"/>
              </a:rPr>
              <a:t>, and Lior Wolf</a:t>
            </a:r>
            <a:r>
              <a:rPr lang="en" altLang="ko-Kore-KR" sz="1400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(1,2)</a:t>
            </a:r>
            <a:endParaRPr lang="en" altLang="ko-Kore-K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en" altLang="ko-Kore-KR" sz="1400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(1)</a:t>
            </a:r>
            <a:r>
              <a:rPr lang="en" altLang="ko-Kore-KR" sz="1400" dirty="0">
                <a:solidFill>
                  <a:srgbClr val="222222"/>
                </a:solidFill>
                <a:latin typeface="Arial" panose="020B0604020202020204" pitchFamily="34" charset="0"/>
              </a:rPr>
              <a:t>The school of computer Science, Tei Aviv Univ</a:t>
            </a:r>
          </a:p>
          <a:p>
            <a:pPr algn="ctr">
              <a:lnSpc>
                <a:spcPct val="130000"/>
              </a:lnSpc>
            </a:pPr>
            <a:r>
              <a:rPr lang="en" altLang="ko-Kore-KR" sz="1400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(2)</a:t>
            </a:r>
            <a:r>
              <a:rPr lang="en" altLang="ko-Kore-KR" sz="1400" dirty="0">
                <a:solidFill>
                  <a:srgbClr val="222222"/>
                </a:solidFill>
                <a:latin typeface="Arial" panose="020B0604020202020204" pitchFamily="34" charset="0"/>
              </a:rPr>
              <a:t>Facebook AI Research (FAIR)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FF981-672B-4A63-9F20-BCAD8B6EA020}"/>
              </a:ext>
            </a:extLst>
          </p:cNvPr>
          <p:cNvSpPr txBox="1"/>
          <p:nvPr/>
        </p:nvSpPr>
        <p:spPr>
          <a:xfrm>
            <a:off x="4774668" y="6122732"/>
            <a:ext cx="2642664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latin typeface="+mj-ea"/>
                <a:ea typeface="+mj-ea"/>
              </a:rPr>
              <a:t>박상민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오민아 </a:t>
            </a:r>
            <a:r>
              <a:rPr lang="en-US" altLang="ko-KR" sz="1400" dirty="0">
                <a:latin typeface="+mj-ea"/>
                <a:ea typeface="+mj-ea"/>
              </a:rPr>
              <a:t>/</a:t>
            </a:r>
            <a:r>
              <a:rPr lang="ko-KR" altLang="en-US" sz="1400" dirty="0">
                <a:latin typeface="+mj-ea"/>
                <a:ea typeface="+mj-ea"/>
              </a:rPr>
              <a:t> 유재상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4E7FE-D5EE-427F-8027-0148FCE9F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524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F2215A-01BE-458C-8DDA-A5D3A952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ko-KR" sz="3900" dirty="0"/>
              <a:t>Layer-wise Relevance Propagation(LRP)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A507B-B33F-434F-BCC6-318E94A2D6C1}"/>
              </a:ext>
            </a:extLst>
          </p:cNvPr>
          <p:cNvSpPr txBox="1"/>
          <p:nvPr/>
        </p:nvSpPr>
        <p:spPr>
          <a:xfrm>
            <a:off x="658812" y="333375"/>
            <a:ext cx="195484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Related Work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2A913E-B879-4055-B1AE-4D460D3B78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63"/>
          <a:stretch/>
        </p:blipFill>
        <p:spPr>
          <a:xfrm>
            <a:off x="439556" y="2483146"/>
            <a:ext cx="6100944" cy="34535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53F84F-9FAE-4778-B359-C6DDA0DA09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89" r="6193" b="33117"/>
          <a:stretch/>
        </p:blipFill>
        <p:spPr>
          <a:xfrm>
            <a:off x="6620928" y="3429000"/>
            <a:ext cx="4746450" cy="10753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CD5E37C-A044-474D-AF9A-EAA40549C293}"/>
              </a:ext>
            </a:extLst>
          </p:cNvPr>
          <p:cNvSpPr/>
          <p:nvPr/>
        </p:nvSpPr>
        <p:spPr>
          <a:xfrm>
            <a:off x="8255909" y="3151925"/>
            <a:ext cx="574970" cy="16295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336ACA-BEE5-40F4-AE52-7D2AD34995A8}"/>
              </a:ext>
            </a:extLst>
          </p:cNvPr>
          <p:cNvSpPr/>
          <p:nvPr/>
        </p:nvSpPr>
        <p:spPr>
          <a:xfrm>
            <a:off x="9121591" y="3151925"/>
            <a:ext cx="574970" cy="16295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4" descr="\documentclass{article}&#10;\usepackage{amsmath}&#10;\pagestyle{empty}&#10;\begin{document}&#10;&#10;$\sum_{j} R_{j}^{(n)}$&#10;&#10;\end{document}" title="IguanaTex Bitmap Display">
            <a:extLst>
              <a:ext uri="{FF2B5EF4-FFF2-40B4-BE49-F238E27FC236}">
                <a16:creationId xmlns:a16="http://schemas.microsoft.com/office/drawing/2014/main" id="{6C54C61C-640B-4666-A78A-F88B295D39B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765" y="4890782"/>
            <a:ext cx="942633" cy="374379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$\sum_{k} R_{k}^{(n+1)}$&#10;&#10;\end{document}" title="IguanaTex Bitmap Display">
            <a:extLst>
              <a:ext uri="{FF2B5EF4-FFF2-40B4-BE49-F238E27FC236}">
                <a16:creationId xmlns:a16="http://schemas.microsoft.com/office/drawing/2014/main" id="{15C36796-5B87-4110-B6BA-2DAC55101E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140" y="4890782"/>
            <a:ext cx="1243473" cy="3743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BEB116-14EE-4E7D-8EA1-2707E067FE22}"/>
              </a:ext>
            </a:extLst>
          </p:cNvPr>
          <p:cNvSpPr txBox="1"/>
          <p:nvPr/>
        </p:nvSpPr>
        <p:spPr>
          <a:xfrm>
            <a:off x="8799614" y="4877916"/>
            <a:ext cx="3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=</a:t>
            </a:r>
            <a:endParaRPr lang="ko-KR" altLang="en-US" sz="20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373CC17-3DD9-4F7F-9A9B-C58A84F8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547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F2215A-01BE-458C-8DDA-A5D3A952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Overall Method to adapt LRP in transformer</a:t>
            </a:r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DF439819-1CE0-42C9-9DD8-272DF613C4E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33515" y="2598286"/>
            <a:ext cx="6429225" cy="116522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/>
              <a:t>Transformer </a:t>
            </a:r>
            <a:r>
              <a:rPr lang="ko-KR" altLang="en-US" sz="1800" dirty="0"/>
              <a:t>의 </a:t>
            </a:r>
            <a:r>
              <a:rPr lang="en-US" altLang="ko-KR" sz="1800" dirty="0"/>
              <a:t>attention score</a:t>
            </a:r>
            <a:r>
              <a:rPr lang="ko-KR" altLang="en-US" sz="1800" dirty="0"/>
              <a:t>에 의존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Rollout method </a:t>
            </a:r>
            <a:r>
              <a:rPr lang="ko-KR" altLang="en-US" sz="1800" dirty="0"/>
              <a:t>처럼 시도는 있었으나 한계가 존재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LRP</a:t>
            </a:r>
            <a:r>
              <a:rPr lang="ko-KR" altLang="en-US" sz="1800" dirty="0"/>
              <a:t>를 단순 접목하기 어려움</a:t>
            </a:r>
            <a:endParaRPr lang="en-US" altLang="ko-KR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A507B-B33F-434F-BCC6-318E94A2D6C1}"/>
              </a:ext>
            </a:extLst>
          </p:cNvPr>
          <p:cNvSpPr txBox="1"/>
          <p:nvPr/>
        </p:nvSpPr>
        <p:spPr>
          <a:xfrm>
            <a:off x="658812" y="333375"/>
            <a:ext cx="195484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Method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0" name="그림 5">
            <a:extLst>
              <a:ext uri="{FF2B5EF4-FFF2-40B4-BE49-F238E27FC236}">
                <a16:creationId xmlns:a16="http://schemas.microsoft.com/office/drawing/2014/main" id="{FC86B066-AAC8-4A2B-9381-9F8B7CCF3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76"/>
          <a:stretch/>
        </p:blipFill>
        <p:spPr>
          <a:xfrm>
            <a:off x="804973" y="2033842"/>
            <a:ext cx="3443955" cy="426066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075AC98-AB49-4155-B9BE-43A6CD65452C}"/>
              </a:ext>
            </a:extLst>
          </p:cNvPr>
          <p:cNvGrpSpPr/>
          <p:nvPr/>
        </p:nvGrpSpPr>
        <p:grpSpPr>
          <a:xfrm>
            <a:off x="730024" y="2033841"/>
            <a:ext cx="3553263" cy="4260665"/>
            <a:chOff x="8692540" y="3832697"/>
            <a:chExt cx="3553263" cy="426066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72655F6-20A3-435E-A67E-FF5B2A628530}"/>
                </a:ext>
              </a:extLst>
            </p:cNvPr>
            <p:cNvSpPr/>
            <p:nvPr/>
          </p:nvSpPr>
          <p:spPr>
            <a:xfrm>
              <a:off x="8692540" y="3832697"/>
              <a:ext cx="3553263" cy="4260665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accent1">
                  <a:alpha val="80000"/>
                </a:schemeClr>
              </a:solidFill>
              <a:prstDash val="solid"/>
            </a:ln>
          </p:spPr>
          <p:style>
            <a:lnRef idx="2">
              <a:schemeClr val="accent1">
                <a:alpha val="90000"/>
                <a:hueOff val="0"/>
                <a:satOff val="0"/>
                <a:lumOff val="0"/>
                <a:alphaOff val="-1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08000" rIns="0"/>
            <a:lstStyle/>
            <a:p>
              <a:pPr>
                <a:lnSpc>
                  <a:spcPct val="130000"/>
                </a:lnSpc>
              </a:pPr>
              <a:endParaRPr lang="ko-KR" altLang="en-US" sz="12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13B16E-346D-4A87-81AA-43EFF4C66E6E}"/>
                </a:ext>
              </a:extLst>
            </p:cNvPr>
            <p:cNvSpPr/>
            <p:nvPr/>
          </p:nvSpPr>
          <p:spPr>
            <a:xfrm>
              <a:off x="8692540" y="3832698"/>
              <a:ext cx="2028166" cy="34156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General Architecture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658ABDC-4F18-42FC-86B2-50E72C45C69A}"/>
              </a:ext>
            </a:extLst>
          </p:cNvPr>
          <p:cNvSpPr/>
          <p:nvPr/>
        </p:nvSpPr>
        <p:spPr>
          <a:xfrm>
            <a:off x="4733517" y="2101380"/>
            <a:ext cx="4486134" cy="461436"/>
          </a:xfrm>
          <a:prstGeom prst="roundRect">
            <a:avLst>
              <a:gd name="adj" fmla="val 0"/>
            </a:avLst>
          </a:prstGeom>
          <a:noFill/>
          <a:ln w="12700">
            <a:noFill/>
            <a:prstDash val="solid"/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-1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72000" tIns="0" rIns="72000" bIns="0" anchor="ctr"/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rgbClr val="2F5597"/>
                </a:solidFill>
              </a:rPr>
              <a:t>기존 문제점  </a:t>
            </a:r>
            <a:r>
              <a:rPr lang="en-US" altLang="ko-KR" sz="2000" dirty="0">
                <a:solidFill>
                  <a:srgbClr val="2F5597"/>
                </a:solidFill>
              </a:rPr>
              <a:t>(LRP </a:t>
            </a:r>
            <a:r>
              <a:rPr lang="ko-KR" altLang="en-US" sz="2000" dirty="0">
                <a:solidFill>
                  <a:srgbClr val="2F5597"/>
                </a:solidFill>
              </a:rPr>
              <a:t>적용성에 대한</a:t>
            </a:r>
            <a:r>
              <a:rPr lang="en-US" altLang="ko-KR" sz="2000" dirty="0">
                <a:solidFill>
                  <a:srgbClr val="2F5597"/>
                </a:solidFill>
              </a:rPr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C24907-4B2C-4644-88DC-FCE81106671B}"/>
              </a:ext>
            </a:extLst>
          </p:cNvPr>
          <p:cNvSpPr/>
          <p:nvPr/>
        </p:nvSpPr>
        <p:spPr>
          <a:xfrm>
            <a:off x="9066675" y="2562816"/>
            <a:ext cx="1741251" cy="34156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en-US" altLang="ko-KR" sz="1400" dirty="0">
                <a:solidFill>
                  <a:srgbClr val="2F5597"/>
                </a:solidFill>
              </a:rPr>
              <a:t>Single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91EE0B-8421-4707-893B-EC6BF0517842}"/>
              </a:ext>
            </a:extLst>
          </p:cNvPr>
          <p:cNvSpPr/>
          <p:nvPr/>
        </p:nvSpPr>
        <p:spPr>
          <a:xfrm>
            <a:off x="10292114" y="2939854"/>
            <a:ext cx="1741251" cy="34156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en-US" altLang="ko-KR" sz="1400" dirty="0">
                <a:solidFill>
                  <a:srgbClr val="2F5597"/>
                </a:solidFill>
              </a:rPr>
              <a:t>Multi layer</a:t>
            </a:r>
          </a:p>
        </p:txBody>
      </p:sp>
      <p:grpSp>
        <p:nvGrpSpPr>
          <p:cNvPr id="22" name="그룹 11">
            <a:extLst>
              <a:ext uri="{FF2B5EF4-FFF2-40B4-BE49-F238E27FC236}">
                <a16:creationId xmlns:a16="http://schemas.microsoft.com/office/drawing/2014/main" id="{3ABD1C6B-EC91-4CEA-B5A7-F9CFE85E6E89}"/>
              </a:ext>
            </a:extLst>
          </p:cNvPr>
          <p:cNvGrpSpPr/>
          <p:nvPr/>
        </p:nvGrpSpPr>
        <p:grpSpPr>
          <a:xfrm>
            <a:off x="5220978" y="4301343"/>
            <a:ext cx="5173304" cy="1842944"/>
            <a:chOff x="5204455" y="3530484"/>
            <a:chExt cx="6617820" cy="2357540"/>
          </a:xfrm>
        </p:grpSpPr>
        <p:pic>
          <p:nvPicPr>
            <p:cNvPr id="23" name="그림 4">
              <a:extLst>
                <a:ext uri="{FF2B5EF4-FFF2-40B4-BE49-F238E27FC236}">
                  <a16:creationId xmlns:a16="http://schemas.microsoft.com/office/drawing/2014/main" id="{C2EB8D9C-03D7-4CAE-9F41-9D1F6BA7D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4455" y="3530484"/>
              <a:ext cx="6617820" cy="2357540"/>
            </a:xfrm>
            <a:prstGeom prst="rect">
              <a:avLst/>
            </a:prstGeom>
          </p:spPr>
        </p:pic>
        <p:sp>
          <p:nvSpPr>
            <p:cNvPr id="24" name="직사각형 8">
              <a:extLst>
                <a:ext uri="{FF2B5EF4-FFF2-40B4-BE49-F238E27FC236}">
                  <a16:creationId xmlns:a16="http://schemas.microsoft.com/office/drawing/2014/main" id="{ED288586-C36D-45D0-915A-C6E2373BB61B}"/>
                </a:ext>
              </a:extLst>
            </p:cNvPr>
            <p:cNvSpPr/>
            <p:nvPr/>
          </p:nvSpPr>
          <p:spPr>
            <a:xfrm>
              <a:off x="7335825" y="3732905"/>
              <a:ext cx="2983832" cy="399084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직사각형 9">
              <a:extLst>
                <a:ext uri="{FF2B5EF4-FFF2-40B4-BE49-F238E27FC236}">
                  <a16:creationId xmlns:a16="http://schemas.microsoft.com/office/drawing/2014/main" id="{833284EE-8575-4BFD-8177-F78D2EFBC577}"/>
                </a:ext>
              </a:extLst>
            </p:cNvPr>
            <p:cNvSpPr/>
            <p:nvPr/>
          </p:nvSpPr>
          <p:spPr>
            <a:xfrm>
              <a:off x="8155170" y="5079403"/>
              <a:ext cx="719889" cy="729725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" name="직사각형 10">
              <a:extLst>
                <a:ext uri="{FF2B5EF4-FFF2-40B4-BE49-F238E27FC236}">
                  <a16:creationId xmlns:a16="http://schemas.microsoft.com/office/drawing/2014/main" id="{F328B3DD-5CE3-40FA-BB55-436B83A29AC0}"/>
                </a:ext>
              </a:extLst>
            </p:cNvPr>
            <p:cNvSpPr/>
            <p:nvPr/>
          </p:nvSpPr>
          <p:spPr>
            <a:xfrm>
              <a:off x="7995599" y="4864930"/>
              <a:ext cx="159572" cy="146336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02E610-2BDC-4BB4-881A-29E6F1436AF8}"/>
              </a:ext>
            </a:extLst>
          </p:cNvPr>
          <p:cNvSpPr txBox="1"/>
          <p:nvPr/>
        </p:nvSpPr>
        <p:spPr>
          <a:xfrm>
            <a:off x="4733516" y="3990626"/>
            <a:ext cx="6001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rgbClr val="2F5597"/>
                </a:solidFill>
              </a:rPr>
              <a:t>LRP with Gradient &amp; Relevancy propagations</a:t>
            </a:r>
            <a:endParaRPr kumimoji="1" lang="ko-Kore-KR" altLang="en-US" sz="2000" dirty="0">
              <a:solidFill>
                <a:srgbClr val="2F5597"/>
              </a:solidFill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389F8E0-4D7A-49EB-977E-F490B2778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85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F2215A-01BE-458C-8DDA-A5D3A952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dirty="0" err="1"/>
              <a:t>i</a:t>
            </a:r>
            <a:r>
              <a:rPr lang="en-GB" altLang="ko-KR" dirty="0"/>
              <a:t>) Gradients and Relevance</a:t>
            </a:r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575473AC-3DFA-4798-A987-A539532AAC2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r="17536"/>
          <a:stretch/>
        </p:blipFill>
        <p:spPr>
          <a:xfrm>
            <a:off x="6981434" y="2526525"/>
            <a:ext cx="3703637" cy="8969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6A507B-B33F-434F-BCC6-318E94A2D6C1}"/>
              </a:ext>
            </a:extLst>
          </p:cNvPr>
          <p:cNvSpPr txBox="1"/>
          <p:nvPr/>
        </p:nvSpPr>
        <p:spPr>
          <a:xfrm>
            <a:off x="658812" y="333375"/>
            <a:ext cx="195484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Method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D97F0463-A151-4C9E-A58A-A8E8E43D4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356" y="2243288"/>
            <a:ext cx="4679143" cy="214618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A51500F-FF9A-4358-9293-00D97F93E4B6}"/>
              </a:ext>
            </a:extLst>
          </p:cNvPr>
          <p:cNvGrpSpPr/>
          <p:nvPr/>
        </p:nvGrpSpPr>
        <p:grpSpPr>
          <a:xfrm>
            <a:off x="6629400" y="2241551"/>
            <a:ext cx="4543425" cy="1143331"/>
            <a:chOff x="8555196" y="3832698"/>
            <a:chExt cx="3690608" cy="11433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9BD3D06-D891-416E-B4AE-0C707C7AF74D}"/>
                </a:ext>
              </a:extLst>
            </p:cNvPr>
            <p:cNvSpPr/>
            <p:nvPr/>
          </p:nvSpPr>
          <p:spPr>
            <a:xfrm>
              <a:off x="8555197" y="3832699"/>
              <a:ext cx="3690607" cy="114333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accent1">
                  <a:alpha val="80000"/>
                </a:schemeClr>
              </a:solidFill>
              <a:prstDash val="solid"/>
            </a:ln>
          </p:spPr>
          <p:style>
            <a:lnRef idx="2">
              <a:schemeClr val="accent1">
                <a:alpha val="90000"/>
                <a:hueOff val="0"/>
                <a:satOff val="0"/>
                <a:lumOff val="0"/>
                <a:alphaOff val="-1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08000" rIns="0"/>
            <a:lstStyle/>
            <a:p>
              <a:pPr>
                <a:lnSpc>
                  <a:spcPct val="130000"/>
                </a:lnSpc>
              </a:pPr>
              <a:endParaRPr lang="ko-KR" altLang="en-US" sz="1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0FDFD9-AB4C-45B8-9483-847FD85E5898}"/>
                </a:ext>
              </a:extLst>
            </p:cNvPr>
            <p:cNvSpPr/>
            <p:nvPr/>
          </p:nvSpPr>
          <p:spPr>
            <a:xfrm>
              <a:off x="8555196" y="3832698"/>
              <a:ext cx="3690606" cy="34156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Gradients (chain rule)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67ECDA5-D889-4872-84FB-40758022C37C}"/>
              </a:ext>
            </a:extLst>
          </p:cNvPr>
          <p:cNvGrpSpPr/>
          <p:nvPr/>
        </p:nvGrpSpPr>
        <p:grpSpPr>
          <a:xfrm>
            <a:off x="6583622" y="3485298"/>
            <a:ext cx="4679143" cy="1013928"/>
            <a:chOff x="6493682" y="3873362"/>
            <a:chExt cx="4679143" cy="10139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131C38-32E5-4B73-AE74-86FCDF5E91B0}"/>
                </a:ext>
              </a:extLst>
            </p:cNvPr>
            <p:cNvSpPr txBox="1"/>
            <p:nvPr/>
          </p:nvSpPr>
          <p:spPr>
            <a:xfrm>
              <a:off x="6493682" y="3873362"/>
              <a:ext cx="46791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>
                  <a:solidFill>
                    <a:srgbClr val="2F5597"/>
                  </a:solidFill>
                </a:rPr>
                <a:t>Relevance (Maintenance and Positive values)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EE8B8C-C853-4E6B-A2F8-4DC31F9A8D97}"/>
                </a:ext>
              </a:extLst>
            </p:cNvPr>
            <p:cNvSpPr txBox="1"/>
            <p:nvPr/>
          </p:nvSpPr>
          <p:spPr>
            <a:xfrm>
              <a:off x="6629401" y="4182032"/>
              <a:ext cx="4543424" cy="705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en-US" altLang="ko-KR" sz="1400" dirty="0"/>
                <a:t>Each layer’s total relevance is the same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en-US" altLang="ko-KR" sz="1400" dirty="0">
                  <a:sym typeface="Wingdings" pitchFamily="2" charset="2"/>
                </a:rPr>
                <a:t>Only considering positive values</a:t>
              </a: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31A212D-5B2F-4E52-B9F8-9624C2DFF983}"/>
              </a:ext>
            </a:extLst>
          </p:cNvPr>
          <p:cNvSpPr/>
          <p:nvPr/>
        </p:nvSpPr>
        <p:spPr>
          <a:xfrm>
            <a:off x="1019175" y="4635828"/>
            <a:ext cx="10153650" cy="1796722"/>
          </a:xfrm>
          <a:prstGeom prst="roundRect">
            <a:avLst>
              <a:gd name="adj" fmla="val 0"/>
            </a:avLst>
          </a:prstGeom>
          <a:pattFill prst="pct30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  <a:prstDash val="solid"/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-1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8000" rIns="0"/>
          <a:lstStyle/>
          <a:p>
            <a:pPr>
              <a:lnSpc>
                <a:spcPct val="130000"/>
              </a:lnSpc>
            </a:pP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76C773-9EEF-4B1B-A786-1C2D3F8D75E9}"/>
              </a:ext>
            </a:extLst>
          </p:cNvPr>
          <p:cNvSpPr txBox="1"/>
          <p:nvPr/>
        </p:nvSpPr>
        <p:spPr>
          <a:xfrm>
            <a:off x="1139302" y="4676177"/>
            <a:ext cx="3341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b="1" dirty="0">
                <a:solidFill>
                  <a:srgbClr val="2F5597"/>
                </a:solidFill>
              </a:rPr>
              <a:t>Deep Taylor Decomposition</a:t>
            </a:r>
            <a:endParaRPr kumimoji="1" lang="ko-Kore-KR" altLang="en-US" sz="1400" b="1" dirty="0">
              <a:solidFill>
                <a:srgbClr val="2F5597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2F2037-104A-41BD-B516-A1304D89F3E5}"/>
              </a:ext>
            </a:extLst>
          </p:cNvPr>
          <p:cNvSpPr txBox="1"/>
          <p:nvPr/>
        </p:nvSpPr>
        <p:spPr>
          <a:xfrm>
            <a:off x="4429798" y="4676177"/>
            <a:ext cx="3341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b="1" dirty="0">
                <a:solidFill>
                  <a:srgbClr val="2F5597"/>
                </a:solidFill>
              </a:rPr>
              <a:t>RELU</a:t>
            </a:r>
            <a:endParaRPr kumimoji="1" lang="ko-Kore-KR" altLang="en-US" sz="1400" b="1" dirty="0">
              <a:solidFill>
                <a:srgbClr val="2F5597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563DE3-38BC-46C6-93C1-15F08884C967}"/>
              </a:ext>
            </a:extLst>
          </p:cNvPr>
          <p:cNvSpPr txBox="1"/>
          <p:nvPr/>
        </p:nvSpPr>
        <p:spPr>
          <a:xfrm>
            <a:off x="7720294" y="4676177"/>
            <a:ext cx="3341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b="1" dirty="0">
                <a:solidFill>
                  <a:srgbClr val="2F5597"/>
                </a:solidFill>
              </a:rPr>
              <a:t>GELU for transformer</a:t>
            </a:r>
            <a:endParaRPr kumimoji="1" lang="ko-Kore-KR" altLang="en-US" sz="1400" b="1" dirty="0">
              <a:solidFill>
                <a:srgbClr val="2F5597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973E4E-820C-4F0D-AA67-4BEEF96707EC}"/>
              </a:ext>
            </a:extLst>
          </p:cNvPr>
          <p:cNvGrpSpPr/>
          <p:nvPr/>
        </p:nvGrpSpPr>
        <p:grpSpPr>
          <a:xfrm>
            <a:off x="4378541" y="5107050"/>
            <a:ext cx="186332" cy="1234137"/>
            <a:chOff x="4513904" y="5145250"/>
            <a:chExt cx="186332" cy="123413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77C9472-B34E-4490-A250-F7937E0019C5}"/>
                </a:ext>
              </a:extLst>
            </p:cNvPr>
            <p:cNvCxnSpPr>
              <a:cxnSpLocks/>
            </p:cNvCxnSpPr>
            <p:nvPr/>
          </p:nvCxnSpPr>
          <p:spPr>
            <a:xfrm>
              <a:off x="4591830" y="5145250"/>
              <a:ext cx="0" cy="396000"/>
            </a:xfrm>
            <a:prstGeom prst="line">
              <a:avLst/>
            </a:prstGeom>
            <a:ln w="15875" cmpd="sng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AE0B492-5822-467D-84C1-93CCEA465BB5}"/>
                </a:ext>
              </a:extLst>
            </p:cNvPr>
            <p:cNvGrpSpPr/>
            <p:nvPr/>
          </p:nvGrpSpPr>
          <p:grpSpPr>
            <a:xfrm rot="16200000">
              <a:off x="4453071" y="5652905"/>
              <a:ext cx="307998" cy="186332"/>
              <a:chOff x="5188433" y="5932964"/>
              <a:chExt cx="316722" cy="191611"/>
            </a:xfrm>
          </p:grpSpPr>
          <p:sp>
            <p:nvSpPr>
              <p:cNvPr id="14" name="Google Shape;108;p4">
                <a:extLst>
                  <a:ext uri="{FF2B5EF4-FFF2-40B4-BE49-F238E27FC236}">
                    <a16:creationId xmlns:a16="http://schemas.microsoft.com/office/drawing/2014/main" id="{1AE16264-AF24-439A-AF94-67CFFB87C02C}"/>
                  </a:ext>
                </a:extLst>
              </p:cNvPr>
              <p:cNvSpPr/>
              <p:nvPr/>
            </p:nvSpPr>
            <p:spPr>
              <a:xfrm rot="10800000">
                <a:off x="5267618" y="5932964"/>
                <a:ext cx="237537" cy="191611"/>
              </a:xfrm>
              <a:prstGeom prst="triangle">
                <a:avLst>
                  <a:gd name="adj" fmla="val 50000"/>
                </a:avLst>
              </a:prstGeom>
              <a:solidFill>
                <a:srgbClr val="D8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" name="Google Shape;109;p4">
                <a:extLst>
                  <a:ext uri="{FF2B5EF4-FFF2-40B4-BE49-F238E27FC236}">
                    <a16:creationId xmlns:a16="http://schemas.microsoft.com/office/drawing/2014/main" id="{9B4CEFAA-D41F-4507-A119-5B4519CCC9D0}"/>
                  </a:ext>
                </a:extLst>
              </p:cNvPr>
              <p:cNvSpPr/>
              <p:nvPr/>
            </p:nvSpPr>
            <p:spPr>
              <a:xfrm rot="10800000">
                <a:off x="5188433" y="5932964"/>
                <a:ext cx="237537" cy="191611"/>
              </a:xfrm>
              <a:prstGeom prst="triangle">
                <a:avLst>
                  <a:gd name="adj" fmla="val 50000"/>
                </a:avLst>
              </a:prstGeom>
              <a:solidFill>
                <a:srgbClr val="2F528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186A459-415D-426D-B2E5-2EAFF74537E7}"/>
                </a:ext>
              </a:extLst>
            </p:cNvPr>
            <p:cNvCxnSpPr>
              <a:cxnSpLocks/>
            </p:cNvCxnSpPr>
            <p:nvPr/>
          </p:nvCxnSpPr>
          <p:spPr>
            <a:xfrm>
              <a:off x="4591830" y="5983387"/>
              <a:ext cx="0" cy="396000"/>
            </a:xfrm>
            <a:prstGeom prst="line">
              <a:avLst/>
            </a:prstGeom>
            <a:ln w="15875" cmpd="sng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C8EF169-7956-4D42-983B-BBAD6F31E3CE}"/>
              </a:ext>
            </a:extLst>
          </p:cNvPr>
          <p:cNvGrpSpPr/>
          <p:nvPr/>
        </p:nvGrpSpPr>
        <p:grpSpPr>
          <a:xfrm>
            <a:off x="7669037" y="5107050"/>
            <a:ext cx="186332" cy="1234137"/>
            <a:chOff x="4513904" y="5145250"/>
            <a:chExt cx="186332" cy="123413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43C5B58-304F-4A9E-A1EF-A46CE64A945B}"/>
                </a:ext>
              </a:extLst>
            </p:cNvPr>
            <p:cNvCxnSpPr>
              <a:cxnSpLocks/>
            </p:cNvCxnSpPr>
            <p:nvPr/>
          </p:nvCxnSpPr>
          <p:spPr>
            <a:xfrm>
              <a:off x="4591830" y="5145250"/>
              <a:ext cx="0" cy="396000"/>
            </a:xfrm>
            <a:prstGeom prst="line">
              <a:avLst/>
            </a:prstGeom>
            <a:ln w="15875" cmpd="sng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30EBB2E-4FF0-41CA-BFBF-70DD76930EE4}"/>
                </a:ext>
              </a:extLst>
            </p:cNvPr>
            <p:cNvGrpSpPr/>
            <p:nvPr/>
          </p:nvGrpSpPr>
          <p:grpSpPr>
            <a:xfrm rot="16200000">
              <a:off x="4453071" y="5652905"/>
              <a:ext cx="307998" cy="186332"/>
              <a:chOff x="5188433" y="5932964"/>
              <a:chExt cx="316722" cy="191611"/>
            </a:xfrm>
          </p:grpSpPr>
          <p:sp>
            <p:nvSpPr>
              <p:cNvPr id="38" name="Google Shape;108;p4">
                <a:extLst>
                  <a:ext uri="{FF2B5EF4-FFF2-40B4-BE49-F238E27FC236}">
                    <a16:creationId xmlns:a16="http://schemas.microsoft.com/office/drawing/2014/main" id="{FA619637-1D76-491D-A491-3F3E25BA81D4}"/>
                  </a:ext>
                </a:extLst>
              </p:cNvPr>
              <p:cNvSpPr/>
              <p:nvPr/>
            </p:nvSpPr>
            <p:spPr>
              <a:xfrm rot="10800000">
                <a:off x="5267618" y="5932964"/>
                <a:ext cx="237537" cy="191611"/>
              </a:xfrm>
              <a:prstGeom prst="triangle">
                <a:avLst>
                  <a:gd name="adj" fmla="val 50000"/>
                </a:avLst>
              </a:prstGeom>
              <a:solidFill>
                <a:srgbClr val="D8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109;p4">
                <a:extLst>
                  <a:ext uri="{FF2B5EF4-FFF2-40B4-BE49-F238E27FC236}">
                    <a16:creationId xmlns:a16="http://schemas.microsoft.com/office/drawing/2014/main" id="{B9468A20-E420-4FEA-B28D-A5F538FA23E4}"/>
                  </a:ext>
                </a:extLst>
              </p:cNvPr>
              <p:cNvSpPr/>
              <p:nvPr/>
            </p:nvSpPr>
            <p:spPr>
              <a:xfrm rot="10800000">
                <a:off x="5188433" y="5932964"/>
                <a:ext cx="237537" cy="191611"/>
              </a:xfrm>
              <a:prstGeom prst="triangle">
                <a:avLst>
                  <a:gd name="adj" fmla="val 50000"/>
                </a:avLst>
              </a:prstGeom>
              <a:solidFill>
                <a:srgbClr val="2F528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D3F434B-69AC-45A3-A572-ED85B6B17A04}"/>
                </a:ext>
              </a:extLst>
            </p:cNvPr>
            <p:cNvCxnSpPr>
              <a:cxnSpLocks/>
            </p:cNvCxnSpPr>
            <p:nvPr/>
          </p:nvCxnSpPr>
          <p:spPr>
            <a:xfrm>
              <a:off x="4591830" y="5983387"/>
              <a:ext cx="0" cy="396000"/>
            </a:xfrm>
            <a:prstGeom prst="line">
              <a:avLst/>
            </a:prstGeom>
            <a:ln w="15875" cmpd="sng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B1AADE1-E7B8-4D62-89F9-4B4AD20EAE5B}"/>
              </a:ext>
            </a:extLst>
          </p:cNvPr>
          <p:cNvSpPr/>
          <p:nvPr/>
        </p:nvSpPr>
        <p:spPr>
          <a:xfrm>
            <a:off x="1138306" y="5066943"/>
            <a:ext cx="3156399" cy="1274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4ECAB4A-EFC0-4CBA-B68C-347662058B3D}"/>
              </a:ext>
            </a:extLst>
          </p:cNvPr>
          <p:cNvSpPr/>
          <p:nvPr/>
        </p:nvSpPr>
        <p:spPr>
          <a:xfrm>
            <a:off x="4645861" y="5066943"/>
            <a:ext cx="2911708" cy="1274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416CF4-4957-4765-BD77-A59860D72CA2}"/>
              </a:ext>
            </a:extLst>
          </p:cNvPr>
          <p:cNvSpPr/>
          <p:nvPr/>
        </p:nvSpPr>
        <p:spPr>
          <a:xfrm>
            <a:off x="7908724" y="5066943"/>
            <a:ext cx="3152634" cy="1274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4">
            <a:extLst>
              <a:ext uri="{FF2B5EF4-FFF2-40B4-BE49-F238E27FC236}">
                <a16:creationId xmlns:a16="http://schemas.microsoft.com/office/drawing/2014/main" id="{61238DB8-6846-42D2-AB1A-EE55BFE567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2" t="7019" r="18911" b="13936"/>
          <a:stretch/>
        </p:blipFill>
        <p:spPr>
          <a:xfrm>
            <a:off x="1398481" y="5492271"/>
            <a:ext cx="2628905" cy="803868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$\sum_{j} R_{j}^{(n)} = \sum_{i} R_{i}^{(n-1)} $&#10;&#10;\end{document}" title="IguanaTex Bitmap Display">
            <a:extLst>
              <a:ext uri="{FF2B5EF4-FFF2-40B4-BE49-F238E27FC236}">
                <a16:creationId xmlns:a16="http://schemas.microsoft.com/office/drawing/2014/main" id="{605038E2-EECA-4BEA-9044-38B2AD1579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81" y="5150377"/>
            <a:ext cx="1572259" cy="229436"/>
          </a:xfrm>
          <a:prstGeom prst="rect">
            <a:avLst/>
          </a:prstGeom>
        </p:spPr>
      </p:pic>
      <p:grpSp>
        <p:nvGrpSpPr>
          <p:cNvPr id="44" name="그룹 12">
            <a:extLst>
              <a:ext uri="{FF2B5EF4-FFF2-40B4-BE49-F238E27FC236}">
                <a16:creationId xmlns:a16="http://schemas.microsoft.com/office/drawing/2014/main" id="{0C52FA18-3558-456B-AFC8-F7CACA95565E}"/>
              </a:ext>
            </a:extLst>
          </p:cNvPr>
          <p:cNvGrpSpPr/>
          <p:nvPr/>
        </p:nvGrpSpPr>
        <p:grpSpPr>
          <a:xfrm>
            <a:off x="4678833" y="5117548"/>
            <a:ext cx="2828444" cy="1178591"/>
            <a:chOff x="5676980" y="4129487"/>
            <a:chExt cx="2828444" cy="1178591"/>
          </a:xfrm>
        </p:grpSpPr>
        <p:pic>
          <p:nvPicPr>
            <p:cNvPr id="45" name="그림 6">
              <a:extLst>
                <a:ext uri="{FF2B5EF4-FFF2-40B4-BE49-F238E27FC236}">
                  <a16:creationId xmlns:a16="http://schemas.microsoft.com/office/drawing/2014/main" id="{19E983D2-2D51-4057-B92D-10D4A9AD6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153" r="50312" b="45148"/>
            <a:stretch/>
          </p:blipFill>
          <p:spPr>
            <a:xfrm>
              <a:off x="5676980" y="4129487"/>
              <a:ext cx="2252341" cy="519862"/>
            </a:xfrm>
            <a:prstGeom prst="rect">
              <a:avLst/>
            </a:prstGeom>
          </p:spPr>
        </p:pic>
        <p:pic>
          <p:nvPicPr>
            <p:cNvPr id="46" name="그림 10">
              <a:extLst>
                <a:ext uri="{FF2B5EF4-FFF2-40B4-BE49-F238E27FC236}">
                  <a16:creationId xmlns:a16="http://schemas.microsoft.com/office/drawing/2014/main" id="{40DBA093-6427-429A-BA43-C007A879E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350" t="7513" r="4097" b="39046"/>
            <a:stretch/>
          </p:blipFill>
          <p:spPr>
            <a:xfrm>
              <a:off x="6339154" y="4734216"/>
              <a:ext cx="2166270" cy="573862"/>
            </a:xfrm>
            <a:prstGeom prst="rect">
              <a:avLst/>
            </a:prstGeom>
          </p:spPr>
        </p:pic>
      </p:grpSp>
      <p:pic>
        <p:nvPicPr>
          <p:cNvPr id="47" name="그림 7">
            <a:extLst>
              <a:ext uri="{FF2B5EF4-FFF2-40B4-BE49-F238E27FC236}">
                <a16:creationId xmlns:a16="http://schemas.microsoft.com/office/drawing/2014/main" id="{A619DB7A-9526-41A8-8C2E-627836B8C9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405"/>
          <a:stretch/>
        </p:blipFill>
        <p:spPr>
          <a:xfrm>
            <a:off x="7936358" y="5259649"/>
            <a:ext cx="3064123" cy="965031"/>
          </a:xfrm>
          <a:prstGeom prst="rect">
            <a:avLst/>
          </a:prstGeom>
        </p:spPr>
      </p:pic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7FE97D6A-6E7E-4E99-B93C-1A7E99FA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049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F2215A-01BE-458C-8DDA-A5D3A952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ii) How to adapt the issues in transformer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6BB3EBD3-721C-44B1-BB8E-6DA5513C2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815" y="4715146"/>
            <a:ext cx="5986568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Transformer </a:t>
            </a:r>
            <a:r>
              <a:rPr lang="ko-KR" altLang="en-US" dirty="0"/>
              <a:t>구조에서는 </a:t>
            </a:r>
            <a:r>
              <a:rPr lang="en-US" altLang="ko-KR" dirty="0"/>
              <a:t>skip connection, Normalization, FNN </a:t>
            </a:r>
            <a:r>
              <a:rPr lang="ko-KR" altLang="en-US" dirty="0"/>
              <a:t>도 함께 고려됨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A507B-B33F-434F-BCC6-318E94A2D6C1}"/>
              </a:ext>
            </a:extLst>
          </p:cNvPr>
          <p:cNvSpPr txBox="1"/>
          <p:nvPr/>
        </p:nvSpPr>
        <p:spPr>
          <a:xfrm>
            <a:off x="658812" y="333375"/>
            <a:ext cx="195484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Method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1">
            <a:extLst>
              <a:ext uri="{FF2B5EF4-FFF2-40B4-BE49-F238E27FC236}">
                <a16:creationId xmlns:a16="http://schemas.microsoft.com/office/drawing/2014/main" id="{579DEE9E-10E7-4F19-8B66-5186786F0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80" y="2143529"/>
            <a:ext cx="4527443" cy="234002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13B8EF6-9F14-425A-8B01-5D4FFF65798F}"/>
              </a:ext>
            </a:extLst>
          </p:cNvPr>
          <p:cNvSpPr/>
          <p:nvPr/>
        </p:nvSpPr>
        <p:spPr>
          <a:xfrm>
            <a:off x="1019175" y="5714864"/>
            <a:ext cx="5001026" cy="697179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en-US" altLang="ko-KR" sz="1600" dirty="0">
                <a:solidFill>
                  <a:srgbClr val="2F5597"/>
                </a:solidFill>
              </a:rPr>
              <a:t>Skip connection </a:t>
            </a:r>
            <a:r>
              <a:rPr lang="ko-KR" altLang="en-US" sz="1600" dirty="0">
                <a:solidFill>
                  <a:srgbClr val="2F5597"/>
                </a:solidFill>
              </a:rPr>
              <a:t>및 내부적인 </a:t>
            </a:r>
            <a:r>
              <a:rPr lang="en-US" altLang="ko-KR" sz="1600" dirty="0">
                <a:solidFill>
                  <a:srgbClr val="2F5597"/>
                </a:solidFill>
              </a:rPr>
              <a:t>inner product</a:t>
            </a:r>
            <a:r>
              <a:rPr lang="ko-KR" altLang="en-US" sz="1600" dirty="0">
                <a:solidFill>
                  <a:srgbClr val="2F5597"/>
                </a:solidFill>
              </a:rPr>
              <a:t>로 </a:t>
            </a:r>
            <a:br>
              <a:rPr lang="en-US" altLang="ko-KR" sz="1600" dirty="0">
                <a:solidFill>
                  <a:srgbClr val="2F5597"/>
                </a:solidFill>
              </a:rPr>
            </a:br>
            <a:r>
              <a:rPr lang="ko-KR" altLang="en-US" sz="1600" dirty="0">
                <a:solidFill>
                  <a:srgbClr val="2F5597"/>
                </a:solidFill>
              </a:rPr>
              <a:t>각 </a:t>
            </a:r>
            <a:r>
              <a:rPr lang="en-US" altLang="ko-KR" sz="1600" dirty="0">
                <a:solidFill>
                  <a:srgbClr val="2F5597"/>
                </a:solidFill>
              </a:rPr>
              <a:t>layer</a:t>
            </a:r>
            <a:r>
              <a:rPr lang="ko-KR" altLang="en-US" sz="1600" dirty="0">
                <a:solidFill>
                  <a:srgbClr val="2F5597"/>
                </a:solidFill>
              </a:rPr>
              <a:t>의 </a:t>
            </a:r>
            <a:r>
              <a:rPr lang="en-US" altLang="ko-KR" sz="1600" dirty="0">
                <a:solidFill>
                  <a:srgbClr val="2F5597"/>
                </a:solidFill>
              </a:rPr>
              <a:t>Relevance </a:t>
            </a:r>
            <a:r>
              <a:rPr lang="ko-KR" altLang="en-US" sz="1600" dirty="0">
                <a:solidFill>
                  <a:srgbClr val="2F5597"/>
                </a:solidFill>
              </a:rPr>
              <a:t>총합은 </a:t>
            </a:r>
            <a:r>
              <a:rPr lang="en-US" altLang="ko-KR" sz="1600" dirty="0">
                <a:solidFill>
                  <a:srgbClr val="2F5597"/>
                </a:solidFill>
              </a:rPr>
              <a:t>instable </a:t>
            </a:r>
            <a:r>
              <a:rPr lang="ko-KR" altLang="en-US" sz="1600" dirty="0">
                <a:solidFill>
                  <a:srgbClr val="2F5597"/>
                </a:solidFill>
              </a:rPr>
              <a:t>함</a:t>
            </a:r>
          </a:p>
        </p:txBody>
      </p:sp>
      <p:pic>
        <p:nvPicPr>
          <p:cNvPr id="15" name="그림 4">
            <a:extLst>
              <a:ext uri="{FF2B5EF4-FFF2-40B4-BE49-F238E27FC236}">
                <a16:creationId xmlns:a16="http://schemas.microsoft.com/office/drawing/2014/main" id="{7ECE0985-EC7E-475A-B479-42849DF533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63" t="76810" r="20763" b="5033"/>
          <a:stretch/>
        </p:blipFill>
        <p:spPr>
          <a:xfrm>
            <a:off x="7179997" y="3430686"/>
            <a:ext cx="3527808" cy="675758"/>
          </a:xfrm>
          <a:prstGeom prst="rect">
            <a:avLst/>
          </a:prstGeom>
        </p:spPr>
      </p:pic>
      <p:pic>
        <p:nvPicPr>
          <p:cNvPr id="16" name="그림 9">
            <a:extLst>
              <a:ext uri="{FF2B5EF4-FFF2-40B4-BE49-F238E27FC236}">
                <a16:creationId xmlns:a16="http://schemas.microsoft.com/office/drawing/2014/main" id="{10F2CC67-AF15-48E0-A653-A58108CC3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92" r="7562" b="82565"/>
          <a:stretch/>
        </p:blipFill>
        <p:spPr>
          <a:xfrm>
            <a:off x="6706198" y="2954474"/>
            <a:ext cx="4719316" cy="398073"/>
          </a:xfrm>
          <a:prstGeom prst="rect">
            <a:avLst/>
          </a:prstGeom>
        </p:spPr>
      </p:pic>
      <p:pic>
        <p:nvPicPr>
          <p:cNvPr id="17" name="그림 10">
            <a:extLst>
              <a:ext uri="{FF2B5EF4-FFF2-40B4-BE49-F238E27FC236}">
                <a16:creationId xmlns:a16="http://schemas.microsoft.com/office/drawing/2014/main" id="{B8B06D6E-E6DD-4389-82FC-A6DF4C7780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89" t="2491" r="3385" b="62481"/>
          <a:stretch/>
        </p:blipFill>
        <p:spPr>
          <a:xfrm>
            <a:off x="6991712" y="4769153"/>
            <a:ext cx="3934349" cy="14851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4DCCAEB-D303-4442-A125-A88FF61DBF2E}"/>
              </a:ext>
            </a:extLst>
          </p:cNvPr>
          <p:cNvGrpSpPr/>
          <p:nvPr/>
        </p:nvGrpSpPr>
        <p:grpSpPr>
          <a:xfrm>
            <a:off x="6550134" y="2542809"/>
            <a:ext cx="4887804" cy="1563635"/>
            <a:chOff x="7564819" y="3832698"/>
            <a:chExt cx="4680985" cy="1563635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6DF0A37-9364-45D1-8A4B-3A950EE166E1}"/>
                </a:ext>
              </a:extLst>
            </p:cNvPr>
            <p:cNvSpPr/>
            <p:nvPr/>
          </p:nvSpPr>
          <p:spPr>
            <a:xfrm>
              <a:off x="7564819" y="3832699"/>
              <a:ext cx="4680985" cy="156363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accent1">
                  <a:alpha val="80000"/>
                </a:schemeClr>
              </a:solidFill>
              <a:prstDash val="solid"/>
            </a:ln>
          </p:spPr>
          <p:style>
            <a:lnRef idx="2">
              <a:schemeClr val="accent1">
                <a:alpha val="90000"/>
                <a:hueOff val="0"/>
                <a:satOff val="0"/>
                <a:lumOff val="0"/>
                <a:alphaOff val="-1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08000" rIns="0"/>
            <a:lstStyle/>
            <a:p>
              <a:pPr>
                <a:lnSpc>
                  <a:spcPct val="130000"/>
                </a:lnSpc>
              </a:pPr>
              <a:endParaRPr lang="ko-KR" altLang="en-US" sz="12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DD8A2F-1C73-45A9-8576-79E45449BEDA}"/>
                </a:ext>
              </a:extLst>
            </p:cNvPr>
            <p:cNvSpPr/>
            <p:nvPr/>
          </p:nvSpPr>
          <p:spPr>
            <a:xfrm>
              <a:off x="7564819" y="3832698"/>
              <a:ext cx="4680983" cy="34156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Maintain with summation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21B99AA-6440-4E1C-8DDA-08B6522EA681}"/>
              </a:ext>
            </a:extLst>
          </p:cNvPr>
          <p:cNvGrpSpPr/>
          <p:nvPr/>
        </p:nvGrpSpPr>
        <p:grpSpPr>
          <a:xfrm>
            <a:off x="6550134" y="4433210"/>
            <a:ext cx="4887804" cy="1821133"/>
            <a:chOff x="7564819" y="3832698"/>
            <a:chExt cx="4680985" cy="1821133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EBF48AD-9234-4FB9-8AFB-03DDD6FBBD3C}"/>
                </a:ext>
              </a:extLst>
            </p:cNvPr>
            <p:cNvSpPr/>
            <p:nvPr/>
          </p:nvSpPr>
          <p:spPr>
            <a:xfrm>
              <a:off x="7564819" y="3832699"/>
              <a:ext cx="4680985" cy="182113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accent1">
                  <a:alpha val="80000"/>
                </a:schemeClr>
              </a:solidFill>
              <a:prstDash val="solid"/>
            </a:ln>
          </p:spPr>
          <p:style>
            <a:lnRef idx="2">
              <a:schemeClr val="accent1">
                <a:alpha val="90000"/>
                <a:hueOff val="0"/>
                <a:satOff val="0"/>
                <a:lumOff val="0"/>
                <a:alphaOff val="-1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08000" rIns="0"/>
            <a:lstStyle/>
            <a:p>
              <a:pPr>
                <a:lnSpc>
                  <a:spcPct val="130000"/>
                </a:lnSpc>
              </a:pPr>
              <a:endParaRPr lang="ko-KR" alt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8F6EED1-B5D3-479E-B327-CC668A65F185}"/>
                </a:ext>
              </a:extLst>
            </p:cNvPr>
            <p:cNvSpPr/>
            <p:nvPr/>
          </p:nvSpPr>
          <p:spPr>
            <a:xfrm>
              <a:off x="7564819" y="3832698"/>
              <a:ext cx="4680983" cy="34156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Normalization for matching</a:t>
              </a:r>
            </a:p>
          </p:txBody>
        </p:sp>
      </p:grp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8A44E7F2-0107-465B-850B-B5966DC07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701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F2215A-01BE-458C-8DDA-A5D3A952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Illustration of the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A507B-B33F-434F-BCC6-318E94A2D6C1}"/>
              </a:ext>
            </a:extLst>
          </p:cNvPr>
          <p:cNvSpPr txBox="1"/>
          <p:nvPr/>
        </p:nvSpPr>
        <p:spPr>
          <a:xfrm>
            <a:off x="658812" y="333375"/>
            <a:ext cx="195484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Method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" name="그림 18 1">
            <a:extLst>
              <a:ext uri="{FF2B5EF4-FFF2-40B4-BE49-F238E27FC236}">
                <a16:creationId xmlns:a16="http://schemas.microsoft.com/office/drawing/2014/main" id="{01552C28-AED3-4D44-957C-78526A91F2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660"/>
          <a:stretch/>
        </p:blipFill>
        <p:spPr>
          <a:xfrm>
            <a:off x="816896" y="3482403"/>
            <a:ext cx="6655083" cy="17624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06C76E-B0C3-4DAE-A769-10DF111D61C6}"/>
              </a:ext>
            </a:extLst>
          </p:cNvPr>
          <p:cNvSpPr txBox="1"/>
          <p:nvPr/>
        </p:nvSpPr>
        <p:spPr>
          <a:xfrm>
            <a:off x="658813" y="6596390"/>
            <a:ext cx="99949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/>
              <a:t>참고 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ko-Kore-KR" altLang="en-US" sz="1050" dirty="0"/>
              <a:t>https://velog.io/@sjinu/논문리뷰Transformer-Interpretability-Beyond-Attention-Visualization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4CF83F8-B2C7-410A-AF1A-0DAEC23B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0" name="Picture 19" descr="\documentclass{article}&#10;\usepackage{amsmath}&#10;\pagestyle{empty}&#10;\begin{document}&#10;&#10;$Rollout = \hat{A}^{(1)}\cdot\hat{A}^{(2)}\cdot ...\cdot\hat{A}^{(B)} $&#10;&#10;\end{document}" title="IguanaTex Bitmap Display">
            <a:extLst>
              <a:ext uri="{FF2B5EF4-FFF2-40B4-BE49-F238E27FC236}">
                <a16:creationId xmlns:a16="http://schemas.microsoft.com/office/drawing/2014/main" id="{28011E3A-B110-4C6C-B647-CED697DDA9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83" y="5573111"/>
            <a:ext cx="3550068" cy="261107"/>
          </a:xfrm>
          <a:prstGeom prst="rect">
            <a:avLst/>
          </a:prstGeom>
        </p:spPr>
      </p:pic>
      <p:pic>
        <p:nvPicPr>
          <p:cNvPr id="27" name="Picture 26" descr="\documentclass{article}&#10;\usepackage{amsmath}&#10;\pagestyle{empty}&#10;\begin{document}&#10;&#10;$C = \bar{A}^{(1)}\cdot\bar{A}^{(2)}\cdot ...\cdot\bar{A}^{(B)} $&#10;&#10;\end{document}" title="IguanaTex Bitmap Display">
            <a:extLst>
              <a:ext uri="{FF2B5EF4-FFF2-40B4-BE49-F238E27FC236}">
                <a16:creationId xmlns:a16="http://schemas.microsoft.com/office/drawing/2014/main" id="{C6078261-58E5-4120-B24C-F6863A17DA4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82" y="3612740"/>
            <a:ext cx="2956591" cy="252372"/>
          </a:xfrm>
          <a:prstGeom prst="rect">
            <a:avLst/>
          </a:prstGeom>
        </p:spPr>
      </p:pic>
      <p:pic>
        <p:nvPicPr>
          <p:cNvPr id="35" name="Picture 34" descr="\documentclass{article}&#10;\usepackage{amsmath,amssymb}&#10;\DeclareMathOperator{\E}{\mathbb{E}}&#10;&#10;\pagestyle{empty}&#10;\begin{document}&#10;&#10;$\hat{A}^{(b)} = I + \E_{h}A^{(b)}$&#10;&#10;\end{document}" title="IguanaTex Bitmap Display">
            <a:extLst>
              <a:ext uri="{FF2B5EF4-FFF2-40B4-BE49-F238E27FC236}">
                <a16:creationId xmlns:a16="http://schemas.microsoft.com/office/drawing/2014/main" id="{809B8F97-E5C7-4556-9C37-1CB13FB7794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82" y="5074261"/>
            <a:ext cx="2427221" cy="342205"/>
          </a:xfrm>
          <a:prstGeom prst="rect">
            <a:avLst/>
          </a:prstGeom>
        </p:spPr>
      </p:pic>
      <p:pic>
        <p:nvPicPr>
          <p:cNvPr id="39" name="Picture 38" descr="\documentclass{article}&#10;\usepackage{amsmath,amssymb}&#10;\DeclareMathOperator{\E}{\mathbb{E}}&#10;&#10;\pagestyle{empty}&#10;\begin{document}&#10;&#10;$\bar{A}^{(b)} = I + \E_{h}(\nabla A^{(b)} \odot R^{(n_{b})})$&#10;&#10;\end{document}" title="IguanaTex Bitmap Display">
            <a:extLst>
              <a:ext uri="{FF2B5EF4-FFF2-40B4-BE49-F238E27FC236}">
                <a16:creationId xmlns:a16="http://schemas.microsoft.com/office/drawing/2014/main" id="{28842D46-44BD-4746-8AB5-4527DDACC87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82" y="3130074"/>
            <a:ext cx="3309562" cy="29394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FEC97EA8-CDF5-44E0-AF56-B310D0CA783B}"/>
              </a:ext>
            </a:extLst>
          </p:cNvPr>
          <p:cNvGrpSpPr/>
          <p:nvPr/>
        </p:nvGrpSpPr>
        <p:grpSpPr>
          <a:xfrm>
            <a:off x="7518400" y="2542809"/>
            <a:ext cx="3919538" cy="1563635"/>
            <a:chOff x="7564819" y="3832698"/>
            <a:chExt cx="4680985" cy="1563635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44D4B7A-E5C6-4480-8234-7D10F60A5598}"/>
                </a:ext>
              </a:extLst>
            </p:cNvPr>
            <p:cNvSpPr/>
            <p:nvPr/>
          </p:nvSpPr>
          <p:spPr>
            <a:xfrm>
              <a:off x="7564819" y="3832699"/>
              <a:ext cx="4680985" cy="156363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accent1">
                  <a:alpha val="80000"/>
                </a:schemeClr>
              </a:solidFill>
              <a:prstDash val="solid"/>
            </a:ln>
          </p:spPr>
          <p:style>
            <a:lnRef idx="2">
              <a:schemeClr val="accent1">
                <a:alpha val="90000"/>
                <a:hueOff val="0"/>
                <a:satOff val="0"/>
                <a:lumOff val="0"/>
                <a:alphaOff val="-1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08000" rIns="0"/>
            <a:lstStyle/>
            <a:p>
              <a:pPr>
                <a:lnSpc>
                  <a:spcPct val="130000"/>
                </a:lnSpc>
              </a:pPr>
              <a:endParaRPr lang="ko-KR" altLang="en-US" sz="12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173876E-9C1D-45E2-9DFD-4230418C8531}"/>
                </a:ext>
              </a:extLst>
            </p:cNvPr>
            <p:cNvSpPr/>
            <p:nvPr/>
          </p:nvSpPr>
          <p:spPr>
            <a:xfrm>
              <a:off x="7564819" y="3832698"/>
              <a:ext cx="4680983" cy="34156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Our method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F8EB5CD-E7E6-4BCD-8B17-3C0D4DE90867}"/>
              </a:ext>
            </a:extLst>
          </p:cNvPr>
          <p:cNvGrpSpPr/>
          <p:nvPr/>
        </p:nvGrpSpPr>
        <p:grpSpPr>
          <a:xfrm>
            <a:off x="7518400" y="4433210"/>
            <a:ext cx="3919538" cy="1821133"/>
            <a:chOff x="7564819" y="3832698"/>
            <a:chExt cx="4680985" cy="1821133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1AA9CB83-916D-43EE-90CD-88494CF99DEA}"/>
                </a:ext>
              </a:extLst>
            </p:cNvPr>
            <p:cNvSpPr/>
            <p:nvPr/>
          </p:nvSpPr>
          <p:spPr>
            <a:xfrm>
              <a:off x="7564819" y="3832699"/>
              <a:ext cx="4680985" cy="182113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accent1">
                  <a:alpha val="80000"/>
                </a:schemeClr>
              </a:solidFill>
              <a:prstDash val="solid"/>
            </a:ln>
          </p:spPr>
          <p:style>
            <a:lnRef idx="2">
              <a:schemeClr val="accent1">
                <a:alpha val="90000"/>
                <a:hueOff val="0"/>
                <a:satOff val="0"/>
                <a:lumOff val="0"/>
                <a:alphaOff val="-1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08000" rIns="0"/>
            <a:lstStyle/>
            <a:p>
              <a:pPr>
                <a:lnSpc>
                  <a:spcPct val="130000"/>
                </a:lnSpc>
              </a:pPr>
              <a:endParaRPr lang="ko-KR" altLang="en-US" sz="12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9B54AA-DA4C-4AF9-8DF3-25B7E0819722}"/>
                </a:ext>
              </a:extLst>
            </p:cNvPr>
            <p:cNvSpPr/>
            <p:nvPr/>
          </p:nvSpPr>
          <p:spPr>
            <a:xfrm>
              <a:off x="7564819" y="3832698"/>
              <a:ext cx="4680983" cy="34156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The Roll out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573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F2215A-01BE-458C-8DDA-A5D3A952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 and Evaluation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57FAA-613B-4D62-979D-0958E90CB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813" y="2281573"/>
            <a:ext cx="10874374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The visual domain</a:t>
            </a:r>
          </a:p>
          <a:p>
            <a:pPr lvl="1"/>
            <a:r>
              <a:rPr lang="en-US" altLang="ko-KR" dirty="0">
                <a:solidFill>
                  <a:srgbClr val="2F5597"/>
                </a:solidFill>
              </a:rPr>
              <a:t>Task:</a:t>
            </a:r>
            <a:r>
              <a:rPr lang="en-US" altLang="ko-KR" dirty="0"/>
              <a:t> experiment with the pretrained </a:t>
            </a:r>
            <a:r>
              <a:rPr lang="en-US" altLang="ko-KR" dirty="0" err="1"/>
              <a:t>ViT</a:t>
            </a:r>
            <a:r>
              <a:rPr lang="en-US" altLang="ko-KR" dirty="0"/>
              <a:t>-base model, which consists of a </a:t>
            </a:r>
            <a:r>
              <a:rPr lang="en-US" altLang="ko-KR" dirty="0" err="1"/>
              <a:t>BERTlike</a:t>
            </a:r>
            <a:r>
              <a:rPr lang="en-US" altLang="ko-KR" dirty="0"/>
              <a:t> model</a:t>
            </a:r>
          </a:p>
          <a:p>
            <a:pPr lvl="1"/>
            <a:r>
              <a:rPr lang="en-US" altLang="ko-KR" dirty="0">
                <a:solidFill>
                  <a:srgbClr val="2F5597"/>
                </a:solidFill>
              </a:rPr>
              <a:t>Evaluation :</a:t>
            </a:r>
            <a:r>
              <a:rPr lang="en-US" altLang="ko-KR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F1121-424C-4108-AE5A-DA67D5A20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A507B-B33F-434F-BCC6-318E94A2D6C1}"/>
              </a:ext>
            </a:extLst>
          </p:cNvPr>
          <p:cNvSpPr txBox="1"/>
          <p:nvPr/>
        </p:nvSpPr>
        <p:spPr>
          <a:xfrm>
            <a:off x="658812" y="333375"/>
            <a:ext cx="195484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Experiments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1B1134-F943-4954-A619-F2383AD462E2}"/>
              </a:ext>
            </a:extLst>
          </p:cNvPr>
          <p:cNvSpPr txBox="1">
            <a:spLocks/>
          </p:cNvSpPr>
          <p:nvPr/>
        </p:nvSpPr>
        <p:spPr>
          <a:xfrm>
            <a:off x="658813" y="4615101"/>
            <a:ext cx="10874374" cy="1807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The linguistic domain</a:t>
            </a:r>
          </a:p>
          <a:p>
            <a:pPr lvl="1"/>
            <a:r>
              <a:rPr lang="en-US" altLang="ko-KR" dirty="0">
                <a:solidFill>
                  <a:srgbClr val="2F5597"/>
                </a:solidFill>
              </a:rPr>
              <a:t>Task:</a:t>
            </a:r>
            <a:r>
              <a:rPr lang="en-US" altLang="ko-KR" dirty="0"/>
              <a:t> experiment with the BERT-base model as our classifier, assuming a maximum of 512 tokens, and a classification token [CLS] that is used as the input to the classification head</a:t>
            </a:r>
          </a:p>
          <a:p>
            <a:pPr lvl="1"/>
            <a:r>
              <a:rPr lang="en-US" altLang="ko-KR" dirty="0">
                <a:solidFill>
                  <a:srgbClr val="2F5597"/>
                </a:solidFill>
              </a:rPr>
              <a:t>Evaluation:</a:t>
            </a:r>
            <a:r>
              <a:rPr lang="en-US" altLang="ko-KR" dirty="0"/>
              <a:t> ERASER and evaluate the reasoning for the Movies Reviews dataset, which consists of 1600/200/200 reviews for train/</a:t>
            </a:r>
            <a:r>
              <a:rPr lang="en-US" altLang="ko-KR" dirty="0" err="1"/>
              <a:t>val</a:t>
            </a:r>
            <a:r>
              <a:rPr lang="en-US" altLang="ko-KR" dirty="0"/>
              <a:t>/test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028E99-CBDE-45DB-935C-F21FA9528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322831"/>
              </p:ext>
            </p:extLst>
          </p:nvPr>
        </p:nvGraphicFramePr>
        <p:xfrm>
          <a:off x="1341551" y="3224039"/>
          <a:ext cx="888174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6756">
                  <a:extLst>
                    <a:ext uri="{9D8B030D-6E8A-4147-A177-3AD203B41FA5}">
                      <a16:colId xmlns:a16="http://schemas.microsoft.com/office/drawing/2014/main" val="2043282404"/>
                    </a:ext>
                  </a:extLst>
                </a:gridCol>
                <a:gridCol w="7644985">
                  <a:extLst>
                    <a:ext uri="{9D8B030D-6E8A-4147-A177-3AD203B41FA5}">
                      <a16:colId xmlns:a16="http://schemas.microsoft.com/office/drawing/2014/main" val="1538310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Reporting: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negative and positive perturbations, results for segmentation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04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Dataset: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ImageNet (ILSVRC) 2012, ImageNet-Segmentation, containing 4,276 images from 445 categories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453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129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F2215A-01BE-458C-8DDA-A5D3A952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 wrap-up the result and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A507B-B33F-434F-BCC6-318E94A2D6C1}"/>
              </a:ext>
            </a:extLst>
          </p:cNvPr>
          <p:cNvSpPr txBox="1"/>
          <p:nvPr/>
        </p:nvSpPr>
        <p:spPr>
          <a:xfrm>
            <a:off x="658812" y="333375"/>
            <a:ext cx="195484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Results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" name="그림 25">
            <a:extLst>
              <a:ext uri="{FF2B5EF4-FFF2-40B4-BE49-F238E27FC236}">
                <a16:creationId xmlns:a16="http://schemas.microsoft.com/office/drawing/2014/main" id="{7C1C77F7-798D-43E9-9DC2-2653F434A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501991"/>
            <a:ext cx="6502402" cy="3525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00DAE0-F55C-4BFA-8026-01AD5E30ADCF}"/>
              </a:ext>
            </a:extLst>
          </p:cNvPr>
          <p:cNvSpPr txBox="1"/>
          <p:nvPr/>
        </p:nvSpPr>
        <p:spPr>
          <a:xfrm>
            <a:off x="7734365" y="3040865"/>
            <a:ext cx="3798823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ym typeface="Wingdings" pitchFamily="2" charset="2"/>
              </a:rPr>
              <a:t>Class</a:t>
            </a:r>
            <a:r>
              <a:rPr kumimoji="1" lang="ko-KR" altLang="en-US" dirty="0">
                <a:sym typeface="Wingdings" pitchFamily="2" charset="2"/>
              </a:rPr>
              <a:t>에 따라서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그에 따른 </a:t>
            </a:r>
            <a:r>
              <a:rPr kumimoji="1" lang="en-US" altLang="ko-KR" dirty="0">
                <a:sym typeface="Wingdings" pitchFamily="2" charset="2"/>
              </a:rPr>
              <a:t>gradient </a:t>
            </a:r>
            <a:r>
              <a:rPr kumimoji="1" lang="ko-KR" altLang="en-US" dirty="0">
                <a:sym typeface="Wingdings" pitchFamily="2" charset="2"/>
              </a:rPr>
              <a:t>와 </a:t>
            </a:r>
            <a:r>
              <a:rPr kumimoji="1" lang="en-US" altLang="ko-KR" dirty="0">
                <a:sym typeface="Wingdings" pitchFamily="2" charset="2"/>
              </a:rPr>
              <a:t>Relevance</a:t>
            </a:r>
            <a:r>
              <a:rPr kumimoji="1" lang="ko-KR" altLang="en-US" dirty="0">
                <a:sym typeface="Wingdings" pitchFamily="2" charset="2"/>
              </a:rPr>
              <a:t> 값이 달라짐</a:t>
            </a:r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524DD2-609C-4C45-8F90-A2EADC83C428}"/>
              </a:ext>
            </a:extLst>
          </p:cNvPr>
          <p:cNvSpPr/>
          <p:nvPr/>
        </p:nvSpPr>
        <p:spPr>
          <a:xfrm>
            <a:off x="7734365" y="4600237"/>
            <a:ext cx="18174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000" dirty="0">
                <a:solidFill>
                  <a:srgbClr val="2F5597"/>
                </a:solidFill>
                <a:sym typeface="Wingdings" pitchFamily="2" charset="2"/>
              </a:rPr>
              <a:t>Non-linearity</a:t>
            </a:r>
            <a:endParaRPr lang="ko-KR" alt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E4DF6-0EF8-45C8-93A6-D4CCB5A06098}"/>
              </a:ext>
            </a:extLst>
          </p:cNvPr>
          <p:cNvSpPr/>
          <p:nvPr/>
        </p:nvSpPr>
        <p:spPr>
          <a:xfrm>
            <a:off x="7734365" y="2734411"/>
            <a:ext cx="3048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000" dirty="0">
                <a:solidFill>
                  <a:srgbClr val="2F5597"/>
                </a:solidFill>
                <a:sym typeface="Wingdings" pitchFamily="2" charset="2"/>
              </a:rPr>
              <a:t>Class-specific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F445B-0B6C-4ABE-A406-EF72984C8EB2}"/>
              </a:ext>
            </a:extLst>
          </p:cNvPr>
          <p:cNvSpPr txBox="1"/>
          <p:nvPr/>
        </p:nvSpPr>
        <p:spPr>
          <a:xfrm>
            <a:off x="658813" y="6596390"/>
            <a:ext cx="99949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/>
              <a:t>참고 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ko-Kore-KR" altLang="en-US" sz="1050" dirty="0"/>
              <a:t>https://velog.io/@sjinu/논문리뷰Transformer-Interpretability-Beyond-Attention-Visualization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F1121-424C-4108-AE5A-DA67D5A20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107EA-3601-42AB-B0F2-F1D908B05128}"/>
              </a:ext>
            </a:extLst>
          </p:cNvPr>
          <p:cNvSpPr txBox="1"/>
          <p:nvPr/>
        </p:nvSpPr>
        <p:spPr>
          <a:xfrm>
            <a:off x="7734365" y="4905231"/>
            <a:ext cx="379882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ym typeface="Wingdings" pitchFamily="2" charset="2"/>
              </a:rPr>
              <a:t>불필요한 부분이 </a:t>
            </a:r>
            <a:r>
              <a:rPr kumimoji="1" lang="en-US" altLang="ko-KR" dirty="0">
                <a:sym typeface="Wingdings" pitchFamily="2" charset="2"/>
              </a:rPr>
              <a:t>highlight</a:t>
            </a:r>
            <a:r>
              <a:rPr kumimoji="1" lang="ko-KR" altLang="en-US" dirty="0">
                <a:sym typeface="Wingdings" pitchFamily="2" charset="2"/>
              </a:rPr>
              <a:t>되는 이슈를 방지</a:t>
            </a:r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05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F2215A-01BE-458C-8DDA-A5D3A952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Other testing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A507B-B33F-434F-BCC6-318E94A2D6C1}"/>
              </a:ext>
            </a:extLst>
          </p:cNvPr>
          <p:cNvSpPr txBox="1"/>
          <p:nvPr/>
        </p:nvSpPr>
        <p:spPr>
          <a:xfrm>
            <a:off x="658812" y="333375"/>
            <a:ext cx="195484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Results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39DFD-3844-4612-884D-762749C0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A33B44-389F-FA8C-C391-5ECB9D34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65" y="2476636"/>
            <a:ext cx="6769100" cy="1739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A96EE9-DA45-8E1C-929C-65E643199698}"/>
              </a:ext>
            </a:extLst>
          </p:cNvPr>
          <p:cNvSpPr txBox="1"/>
          <p:nvPr/>
        </p:nvSpPr>
        <p:spPr>
          <a:xfrm>
            <a:off x="679549" y="2089210"/>
            <a:ext cx="632388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 err="1">
                <a:solidFill>
                  <a:srgbClr val="2F5597"/>
                </a:solidFill>
                <a:sym typeface="Wingdings" pitchFamily="2" charset="2"/>
              </a:rPr>
              <a:t>i</a:t>
            </a:r>
            <a:r>
              <a:rPr kumimoji="1" lang="en-US" altLang="ko-KR" sz="2000" dirty="0">
                <a:solidFill>
                  <a:srgbClr val="2F5597"/>
                </a:solidFill>
                <a:sym typeface="Wingdings" pitchFamily="2" charset="2"/>
              </a:rPr>
              <a:t>) Perturbation</a:t>
            </a:r>
            <a:r>
              <a:rPr kumimoji="1" lang="ko-KR" altLang="en-US" sz="2000" dirty="0">
                <a:solidFill>
                  <a:srgbClr val="2F5597"/>
                </a:solidFill>
                <a:sym typeface="Wingdings" pitchFamily="2" charset="2"/>
              </a:rPr>
              <a:t> </a:t>
            </a:r>
            <a:r>
              <a:rPr kumimoji="1" lang="en-US" altLang="ko-KR" sz="2000" dirty="0">
                <a:solidFill>
                  <a:srgbClr val="2F5597"/>
                </a:solidFill>
                <a:sym typeface="Wingdings" pitchFamily="2" charset="2"/>
              </a:rPr>
              <a:t>test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FE4953-12CE-43B2-FEDF-E0C35250C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65" y="4993116"/>
            <a:ext cx="6832600" cy="1257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0C064B0-2A71-2CE6-070E-594533065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752" y="2744788"/>
            <a:ext cx="3532647" cy="27174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7B10FF-A11F-BA1E-3254-8F693BBCC25A}"/>
              </a:ext>
            </a:extLst>
          </p:cNvPr>
          <p:cNvSpPr txBox="1"/>
          <p:nvPr/>
        </p:nvSpPr>
        <p:spPr>
          <a:xfrm>
            <a:off x="679549" y="4531849"/>
            <a:ext cx="632388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>
                <a:solidFill>
                  <a:srgbClr val="2F5597"/>
                </a:solidFill>
                <a:sym typeface="Wingdings" pitchFamily="2" charset="2"/>
              </a:rPr>
              <a:t>ii) Segmentation test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C380B8-8277-A127-5240-478B455D2A3C}"/>
              </a:ext>
            </a:extLst>
          </p:cNvPr>
          <p:cNvSpPr txBox="1"/>
          <p:nvPr/>
        </p:nvSpPr>
        <p:spPr>
          <a:xfrm>
            <a:off x="8072178" y="2089210"/>
            <a:ext cx="345526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>
                <a:solidFill>
                  <a:srgbClr val="2F5597"/>
                </a:solidFill>
                <a:sym typeface="Wingdings" pitchFamily="2" charset="2"/>
              </a:rPr>
              <a:t>iii) Language reasoning</a:t>
            </a:r>
          </a:p>
        </p:txBody>
      </p:sp>
    </p:spTree>
    <p:extLst>
      <p:ext uri="{BB962C8B-B14F-4D97-AF65-F5344CB8AC3E}">
        <p14:creationId xmlns:p14="http://schemas.microsoft.com/office/powerpoint/2010/main" val="97806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7ECD6-1DFC-48BA-ABC0-9BC898CA9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9A24FA-DF62-4BF8-9676-DA7080C24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ko-KR" dirty="0"/>
              <a:t>Multiple factors prevent methods developed for other forms of neural networks from being applied. </a:t>
            </a:r>
          </a:p>
          <a:p>
            <a:pPr lvl="1"/>
            <a:r>
              <a:rPr lang="en-GB" altLang="ko-KR" dirty="0"/>
              <a:t>use of </a:t>
            </a:r>
            <a:r>
              <a:rPr lang="en-GB" altLang="ko-KR" u="sng" dirty="0">
                <a:solidFill>
                  <a:srgbClr val="2F5597"/>
                </a:solidFill>
              </a:rPr>
              <a:t>non-positive activation functions</a:t>
            </a:r>
            <a:r>
              <a:rPr lang="en-GB" altLang="ko-KR" dirty="0"/>
              <a:t>, the </a:t>
            </a:r>
            <a:r>
              <a:rPr lang="en-GB" altLang="ko-KR" u="sng" dirty="0">
                <a:solidFill>
                  <a:srgbClr val="2F5597"/>
                </a:solidFill>
              </a:rPr>
              <a:t>frequent use of skip connections</a:t>
            </a:r>
            <a:r>
              <a:rPr lang="en-GB" altLang="ko-KR" dirty="0"/>
              <a:t>, and the </a:t>
            </a:r>
            <a:r>
              <a:rPr lang="en-GB" altLang="ko-KR" u="sng" dirty="0">
                <a:solidFill>
                  <a:srgbClr val="2F5597"/>
                </a:solidFill>
              </a:rPr>
              <a:t>challenge of </a:t>
            </a:r>
            <a:r>
              <a:rPr lang="en-GB" altLang="ko-KR" u="sng" dirty="0" err="1">
                <a:solidFill>
                  <a:srgbClr val="2F5597"/>
                </a:solidFill>
              </a:rPr>
              <a:t>modeling</a:t>
            </a:r>
            <a:r>
              <a:rPr lang="en-GB" altLang="ko-KR" u="sng" dirty="0">
                <a:solidFill>
                  <a:srgbClr val="2F5597"/>
                </a:solidFill>
              </a:rPr>
              <a:t> the matrix multiplication </a:t>
            </a:r>
            <a:r>
              <a:rPr lang="en-GB" altLang="ko-KR" dirty="0"/>
              <a:t>that is used in self-attention. </a:t>
            </a:r>
          </a:p>
          <a:p>
            <a:endParaRPr lang="en-GB" altLang="ko-KR" dirty="0"/>
          </a:p>
          <a:p>
            <a:r>
              <a:rPr lang="en-GB" altLang="ko-KR" dirty="0"/>
              <a:t>Our method provides specific solutions to each of these challenges and obtains state-of-the-art results when compared to the methods of the Transformer literature, the LRP method, and the Grad Cam method, which can be applied directly to transformers.</a:t>
            </a:r>
            <a:endParaRPr lang="ko-KR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457DA-327F-46A8-8419-C1FA27AFC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3362C-AAB6-44C8-8C9E-6C792B183D14}"/>
              </a:ext>
            </a:extLst>
          </p:cNvPr>
          <p:cNvSpPr txBox="1"/>
          <p:nvPr/>
        </p:nvSpPr>
        <p:spPr>
          <a:xfrm>
            <a:off x="658812" y="333375"/>
            <a:ext cx="195484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Conclusion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434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CC16C9-BB47-498E-96E0-C683D0CCEE22}"/>
              </a:ext>
            </a:extLst>
          </p:cNvPr>
          <p:cNvSpPr/>
          <p:nvPr/>
        </p:nvSpPr>
        <p:spPr>
          <a:xfrm>
            <a:off x="2032000" y="2532280"/>
            <a:ext cx="8128000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buClr>
                <a:srgbClr val="000000"/>
              </a:buClr>
              <a:buSzPts val="2000"/>
            </a:pPr>
            <a:r>
              <a:rPr lang="en-US" altLang="ko-KR" sz="4000" b="1" dirty="0">
                <a:solidFill>
                  <a:srgbClr val="2F5597"/>
                </a:solidFill>
                <a:latin typeface="+mj-ea"/>
                <a:cs typeface="Calibri"/>
                <a:sym typeface="Calibri"/>
              </a:rPr>
              <a:t>THANK YOU :) </a:t>
            </a:r>
            <a:endParaRPr lang="en-US" altLang="ko-KR" sz="2000" b="1" dirty="0">
              <a:solidFill>
                <a:srgbClr val="2F5597"/>
              </a:solidFill>
              <a:latin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9641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BF6FD5-0543-4B6F-A348-F737BF5CF74D}"/>
              </a:ext>
            </a:extLst>
          </p:cNvPr>
          <p:cNvSpPr txBox="1"/>
          <p:nvPr/>
        </p:nvSpPr>
        <p:spPr>
          <a:xfrm>
            <a:off x="6946900" y="2898934"/>
            <a:ext cx="2893952" cy="3570208"/>
          </a:xfrm>
          <a:prstGeom prst="rect">
            <a:avLst/>
          </a:prstGeom>
          <a:noFill/>
        </p:spPr>
        <p:txBody>
          <a:bodyPr wrap="square" spcCol="612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dirty="0">
                <a:solidFill>
                  <a:srgbClr val="2F5597"/>
                </a:solidFill>
              </a:rPr>
              <a:t>Background</a:t>
            </a:r>
          </a:p>
          <a:p>
            <a:pPr>
              <a:spcBef>
                <a:spcPts val="600"/>
              </a:spcBef>
            </a:pPr>
            <a:r>
              <a:rPr lang="en-US" altLang="ko-KR" sz="2800" dirty="0">
                <a:solidFill>
                  <a:srgbClr val="2F5597"/>
                </a:solidFill>
              </a:rPr>
              <a:t>Related works</a:t>
            </a:r>
          </a:p>
          <a:p>
            <a:pPr>
              <a:spcBef>
                <a:spcPts val="600"/>
              </a:spcBef>
            </a:pPr>
            <a:r>
              <a:rPr lang="en-US" altLang="ko-KR" sz="2800" dirty="0">
                <a:solidFill>
                  <a:srgbClr val="2F5597"/>
                </a:solidFill>
              </a:rPr>
              <a:t>Method </a:t>
            </a:r>
          </a:p>
          <a:p>
            <a:pPr>
              <a:spcBef>
                <a:spcPts val="600"/>
              </a:spcBef>
            </a:pPr>
            <a:r>
              <a:rPr lang="en-US" altLang="ko-KR" sz="2800" dirty="0">
                <a:solidFill>
                  <a:srgbClr val="2F5597"/>
                </a:solidFill>
              </a:rPr>
              <a:t>Experiments</a:t>
            </a:r>
          </a:p>
          <a:p>
            <a:pPr>
              <a:spcBef>
                <a:spcPts val="600"/>
              </a:spcBef>
            </a:pPr>
            <a:r>
              <a:rPr lang="en-US" altLang="ko-KR" sz="2800" dirty="0">
                <a:solidFill>
                  <a:srgbClr val="2F5597"/>
                </a:solidFill>
              </a:rPr>
              <a:t>Results</a:t>
            </a:r>
          </a:p>
          <a:p>
            <a:pPr>
              <a:spcBef>
                <a:spcPts val="600"/>
              </a:spcBef>
            </a:pPr>
            <a:r>
              <a:rPr lang="en-US" altLang="ko-KR" sz="2800" dirty="0">
                <a:solidFill>
                  <a:srgbClr val="2F5597"/>
                </a:solidFill>
              </a:rPr>
              <a:t>Conclusion </a:t>
            </a:r>
          </a:p>
          <a:p>
            <a:pPr>
              <a:spcBef>
                <a:spcPts val="600"/>
              </a:spcBef>
            </a:pPr>
            <a:endParaRPr lang="ko-KR" altLang="en-US" sz="2800" dirty="0">
              <a:solidFill>
                <a:srgbClr val="2F559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9CEBD-1EF9-4AA6-8344-D3AF5CF515CB}"/>
              </a:ext>
            </a:extLst>
          </p:cNvPr>
          <p:cNvSpPr/>
          <p:nvPr/>
        </p:nvSpPr>
        <p:spPr>
          <a:xfrm>
            <a:off x="2083305" y="2223076"/>
            <a:ext cx="2583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4400" b="1" dirty="0">
                <a:solidFill>
                  <a:srgbClr val="2F5597"/>
                </a:solidFill>
              </a:rPr>
              <a:t>Contents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73325-1D5D-4A8E-82EA-E657E8B56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3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F2215A-01BE-458C-8DDA-A5D3A952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A507B-B33F-434F-BCC6-318E94A2D6C1}"/>
              </a:ext>
            </a:extLst>
          </p:cNvPr>
          <p:cNvSpPr txBox="1"/>
          <p:nvPr/>
        </p:nvSpPr>
        <p:spPr>
          <a:xfrm>
            <a:off x="658812" y="333375"/>
            <a:ext cx="195484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Appendix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39EB8-F773-4FB1-AE34-8047C41FE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FB6D7-15C2-417F-9DEC-7E94D4CB2200}"/>
              </a:ext>
            </a:extLst>
          </p:cNvPr>
          <p:cNvSpPr txBox="1"/>
          <p:nvPr/>
        </p:nvSpPr>
        <p:spPr>
          <a:xfrm>
            <a:off x="941707" y="2199249"/>
            <a:ext cx="10735123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solidFill>
                  <a:srgbClr val="2F5597"/>
                </a:solidFill>
              </a:rPr>
              <a:t>Attention</a:t>
            </a:r>
            <a:r>
              <a:rPr lang="ko-KR" altLang="en-US" b="1" dirty="0">
                <a:solidFill>
                  <a:srgbClr val="2F5597"/>
                </a:solidFill>
              </a:rPr>
              <a:t>의 </a:t>
            </a:r>
            <a:r>
              <a:rPr lang="en-US" altLang="ko-KR" b="1" dirty="0">
                <a:solidFill>
                  <a:srgbClr val="2F5597"/>
                </a:solidFill>
              </a:rPr>
              <a:t>3</a:t>
            </a:r>
            <a:r>
              <a:rPr lang="ko-KR" altLang="en-US" b="1" dirty="0">
                <a:solidFill>
                  <a:srgbClr val="2F5597"/>
                </a:solidFill>
              </a:rPr>
              <a:t>가지 요소</a:t>
            </a:r>
            <a:endParaRPr lang="ko-KR" altLang="en-US" dirty="0"/>
          </a:p>
        </p:txBody>
      </p:sp>
      <p:pic>
        <p:nvPicPr>
          <p:cNvPr id="17" name="그림 3">
            <a:extLst>
              <a:ext uri="{FF2B5EF4-FFF2-40B4-BE49-F238E27FC236}">
                <a16:creationId xmlns:a16="http://schemas.microsoft.com/office/drawing/2014/main" id="{9BD148C0-F758-430B-B3B8-34FDA24E1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402" y="5835808"/>
            <a:ext cx="4618120" cy="63251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E18-847B-4B8B-B905-20CD8D518E91}"/>
              </a:ext>
            </a:extLst>
          </p:cNvPr>
          <p:cNvGrpSpPr/>
          <p:nvPr/>
        </p:nvGrpSpPr>
        <p:grpSpPr>
          <a:xfrm>
            <a:off x="1161143" y="2994335"/>
            <a:ext cx="9869714" cy="2590180"/>
            <a:chOff x="458726" y="2498648"/>
            <a:chExt cx="11271434" cy="2958045"/>
          </a:xfrm>
        </p:grpSpPr>
        <p:sp>
          <p:nvSpPr>
            <p:cNvPr id="11" name="모서리가 둥근 직사각형 2">
              <a:extLst>
                <a:ext uri="{FF2B5EF4-FFF2-40B4-BE49-F238E27FC236}">
                  <a16:creationId xmlns:a16="http://schemas.microsoft.com/office/drawing/2014/main" id="{665E2BD3-6600-4C30-B4E1-085ED522B0C1}"/>
                </a:ext>
              </a:extLst>
            </p:cNvPr>
            <p:cNvSpPr/>
            <p:nvPr/>
          </p:nvSpPr>
          <p:spPr>
            <a:xfrm>
              <a:off x="458726" y="3609874"/>
              <a:ext cx="1224186" cy="72492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Query1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모서리가 둥근 직사각형 18">
              <a:extLst>
                <a:ext uri="{FF2B5EF4-FFF2-40B4-BE49-F238E27FC236}">
                  <a16:creationId xmlns:a16="http://schemas.microsoft.com/office/drawing/2014/main" id="{DED92BCE-4133-44AF-8B2B-5B64D7151E97}"/>
                </a:ext>
              </a:extLst>
            </p:cNvPr>
            <p:cNvSpPr/>
            <p:nvPr/>
          </p:nvSpPr>
          <p:spPr>
            <a:xfrm>
              <a:off x="2130398" y="2498648"/>
              <a:ext cx="1085684" cy="72492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Key1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:a16="http://schemas.microsoft.com/office/drawing/2014/main" id="{36855419-52A8-4841-A31E-94274B4D28E3}"/>
                </a:ext>
              </a:extLst>
            </p:cNvPr>
            <p:cNvSpPr/>
            <p:nvPr/>
          </p:nvSpPr>
          <p:spPr>
            <a:xfrm>
              <a:off x="2130398" y="3615209"/>
              <a:ext cx="1085684" cy="72492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Key2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20">
              <a:extLst>
                <a:ext uri="{FF2B5EF4-FFF2-40B4-BE49-F238E27FC236}">
                  <a16:creationId xmlns:a16="http://schemas.microsoft.com/office/drawing/2014/main" id="{F9698FBE-20C8-4E97-8109-731534EDC5B6}"/>
                </a:ext>
              </a:extLst>
            </p:cNvPr>
            <p:cNvSpPr/>
            <p:nvPr/>
          </p:nvSpPr>
          <p:spPr>
            <a:xfrm>
              <a:off x="2130398" y="4731770"/>
              <a:ext cx="1085684" cy="72492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Key3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27">
              <a:extLst>
                <a:ext uri="{FF2B5EF4-FFF2-40B4-BE49-F238E27FC236}">
                  <a16:creationId xmlns:a16="http://schemas.microsoft.com/office/drawing/2014/main" id="{0206C550-C84C-4086-8E99-E4B1BA02DD63}"/>
                </a:ext>
              </a:extLst>
            </p:cNvPr>
            <p:cNvSpPr/>
            <p:nvPr/>
          </p:nvSpPr>
          <p:spPr>
            <a:xfrm>
              <a:off x="4712411" y="2498648"/>
              <a:ext cx="1948861" cy="72492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Softmax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(Attention Score)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32">
              <a:extLst>
                <a:ext uri="{FF2B5EF4-FFF2-40B4-BE49-F238E27FC236}">
                  <a16:creationId xmlns:a16="http://schemas.microsoft.com/office/drawing/2014/main" id="{0E2966BA-C871-492B-A62E-F05B9D734F82}"/>
                </a:ext>
              </a:extLst>
            </p:cNvPr>
            <p:cNvSpPr/>
            <p:nvPr/>
          </p:nvSpPr>
          <p:spPr>
            <a:xfrm>
              <a:off x="4712411" y="4731770"/>
              <a:ext cx="1948861" cy="72492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dirty="0" err="1">
                  <a:solidFill>
                    <a:prstClr val="black"/>
                  </a:solidFill>
                </a:rPr>
                <a:t>Softmax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pPr lvl="0" algn="ctr"/>
              <a:r>
                <a:rPr lang="en-US" altLang="ko-KR" sz="1400" dirty="0">
                  <a:solidFill>
                    <a:prstClr val="black"/>
                  </a:solidFill>
                </a:rPr>
                <a:t>(Attention Score)</a:t>
              </a:r>
              <a:endParaRPr lang="ko-KR" altLang="en-US" sz="1400" dirty="0">
                <a:solidFill>
                  <a:prstClr val="black"/>
                </a:solidFill>
              </a:endParaRPr>
            </a:p>
          </p:txBody>
        </p:sp>
        <p:cxnSp>
          <p:nvCxnSpPr>
            <p:cNvPr id="18" name="직선 연결선 33">
              <a:extLst>
                <a:ext uri="{FF2B5EF4-FFF2-40B4-BE49-F238E27FC236}">
                  <a16:creationId xmlns:a16="http://schemas.microsoft.com/office/drawing/2014/main" id="{2D984590-1E74-4536-B828-E75E1A52D6BB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 flipV="1">
              <a:off x="1682912" y="2861110"/>
              <a:ext cx="447486" cy="1111226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34">
              <a:extLst>
                <a:ext uri="{FF2B5EF4-FFF2-40B4-BE49-F238E27FC236}">
                  <a16:creationId xmlns:a16="http://schemas.microsoft.com/office/drawing/2014/main" id="{4AE624DF-C5E3-4697-8EF7-C2283D0F55BA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1682912" y="3972336"/>
              <a:ext cx="447486" cy="533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35">
              <a:extLst>
                <a:ext uri="{FF2B5EF4-FFF2-40B4-BE49-F238E27FC236}">
                  <a16:creationId xmlns:a16="http://schemas.microsoft.com/office/drawing/2014/main" id="{BE5F6854-9623-4CFA-B66A-C593526AA6CB}"/>
                </a:ext>
              </a:extLst>
            </p:cNvPr>
            <p:cNvCxnSpPr>
              <a:cxnSpLocks/>
              <a:stCxn id="11" idx="3"/>
              <a:endCxn id="14" idx="1"/>
            </p:cNvCxnSpPr>
            <p:nvPr/>
          </p:nvCxnSpPr>
          <p:spPr>
            <a:xfrm>
              <a:off x="1682912" y="3972336"/>
              <a:ext cx="447486" cy="1121896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37">
              <a:extLst>
                <a:ext uri="{FF2B5EF4-FFF2-40B4-BE49-F238E27FC236}">
                  <a16:creationId xmlns:a16="http://schemas.microsoft.com/office/drawing/2014/main" id="{4515A669-E1BE-413D-BDA8-D4E9A975A7C9}"/>
                </a:ext>
              </a:extLst>
            </p:cNvPr>
            <p:cNvCxnSpPr>
              <a:cxnSpLocks/>
              <a:stCxn id="12" idx="3"/>
              <a:endCxn id="15" idx="1"/>
            </p:cNvCxnSpPr>
            <p:nvPr/>
          </p:nvCxnSpPr>
          <p:spPr>
            <a:xfrm>
              <a:off x="3216082" y="2861110"/>
              <a:ext cx="1496329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40">
              <a:extLst>
                <a:ext uri="{FF2B5EF4-FFF2-40B4-BE49-F238E27FC236}">
                  <a16:creationId xmlns:a16="http://schemas.microsoft.com/office/drawing/2014/main" id="{6958C365-15AE-4473-B7B9-44F4C12EFACA}"/>
                </a:ext>
              </a:extLst>
            </p:cNvPr>
            <p:cNvCxnSpPr>
              <a:cxnSpLocks/>
              <a:stCxn id="13" idx="3"/>
              <a:endCxn id="24" idx="1"/>
            </p:cNvCxnSpPr>
            <p:nvPr/>
          </p:nvCxnSpPr>
          <p:spPr>
            <a:xfrm>
              <a:off x="3216082" y="3977672"/>
              <a:ext cx="149633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41">
              <a:extLst>
                <a:ext uri="{FF2B5EF4-FFF2-40B4-BE49-F238E27FC236}">
                  <a16:creationId xmlns:a16="http://schemas.microsoft.com/office/drawing/2014/main" id="{D8E2FAD1-A0DE-48F7-8B0B-28BC23B506AD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>
              <a:off x="3216082" y="5094232"/>
              <a:ext cx="1496329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모서리가 둥근 직사각형 48">
              <a:extLst>
                <a:ext uri="{FF2B5EF4-FFF2-40B4-BE49-F238E27FC236}">
                  <a16:creationId xmlns:a16="http://schemas.microsoft.com/office/drawing/2014/main" id="{848E15E5-DD1D-486F-ACEA-BC92C3D35AD3}"/>
                </a:ext>
              </a:extLst>
            </p:cNvPr>
            <p:cNvSpPr/>
            <p:nvPr/>
          </p:nvSpPr>
          <p:spPr>
            <a:xfrm>
              <a:off x="4712412" y="3615210"/>
              <a:ext cx="1948860" cy="72492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dirty="0" err="1">
                  <a:solidFill>
                    <a:prstClr val="black"/>
                  </a:solidFill>
                </a:rPr>
                <a:t>Softmax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pPr lvl="0" algn="ctr"/>
              <a:r>
                <a:rPr lang="en-US" altLang="ko-KR" sz="1400" dirty="0">
                  <a:solidFill>
                    <a:prstClr val="black"/>
                  </a:solidFill>
                </a:rPr>
                <a:t>(Attention Score)</a:t>
              </a:r>
              <a:endParaRPr lang="ko-KR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25" name="모서리가 둥근 직사각형 56">
              <a:extLst>
                <a:ext uri="{FF2B5EF4-FFF2-40B4-BE49-F238E27FC236}">
                  <a16:creationId xmlns:a16="http://schemas.microsoft.com/office/drawing/2014/main" id="{F7FCD6B8-9CCB-4748-B891-CD81B956947F}"/>
                </a:ext>
              </a:extLst>
            </p:cNvPr>
            <p:cNvSpPr/>
            <p:nvPr/>
          </p:nvSpPr>
          <p:spPr>
            <a:xfrm>
              <a:off x="7216760" y="2498648"/>
              <a:ext cx="1085684" cy="72492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Value1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57">
              <a:extLst>
                <a:ext uri="{FF2B5EF4-FFF2-40B4-BE49-F238E27FC236}">
                  <a16:creationId xmlns:a16="http://schemas.microsoft.com/office/drawing/2014/main" id="{7F3128DB-A23E-43E2-9C01-C79408040BAD}"/>
                </a:ext>
              </a:extLst>
            </p:cNvPr>
            <p:cNvSpPr/>
            <p:nvPr/>
          </p:nvSpPr>
          <p:spPr>
            <a:xfrm>
              <a:off x="7216760" y="3615210"/>
              <a:ext cx="1085684" cy="72492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Value2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모서리가 둥근 직사각형 58">
              <a:extLst>
                <a:ext uri="{FF2B5EF4-FFF2-40B4-BE49-F238E27FC236}">
                  <a16:creationId xmlns:a16="http://schemas.microsoft.com/office/drawing/2014/main" id="{A0DA8126-7EA8-4F1C-82FB-3688A8A26721}"/>
                </a:ext>
              </a:extLst>
            </p:cNvPr>
            <p:cNvSpPr/>
            <p:nvPr/>
          </p:nvSpPr>
          <p:spPr>
            <a:xfrm>
              <a:off x="7216760" y="4731770"/>
              <a:ext cx="1085684" cy="72492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Value3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8CFAD7-6793-422D-832C-BF9AA1C9F9CE}"/>
                </a:ext>
              </a:extLst>
            </p:cNvPr>
            <p:cNvSpPr txBox="1"/>
            <p:nvPr/>
          </p:nvSpPr>
          <p:spPr>
            <a:xfrm>
              <a:off x="6752580" y="2676443"/>
              <a:ext cx="37287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X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1FB64E-9EDC-4FDF-A90C-BEC94B7A7D47}"/>
                </a:ext>
              </a:extLst>
            </p:cNvPr>
            <p:cNvSpPr txBox="1"/>
            <p:nvPr/>
          </p:nvSpPr>
          <p:spPr>
            <a:xfrm>
              <a:off x="6752580" y="3790336"/>
              <a:ext cx="37287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X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72FA90-1115-45EB-B225-F605213F62B4}"/>
                </a:ext>
              </a:extLst>
            </p:cNvPr>
            <p:cNvSpPr txBox="1"/>
            <p:nvPr/>
          </p:nvSpPr>
          <p:spPr>
            <a:xfrm>
              <a:off x="6752580" y="4909565"/>
              <a:ext cx="37287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X</a:t>
              </a:r>
              <a:endParaRPr lang="ko-KR" altLang="en-US" b="1" dirty="0"/>
            </a:p>
          </p:txBody>
        </p:sp>
        <p:sp>
          <p:nvSpPr>
            <p:cNvPr id="31" name="모서리가 둥근 직사각형 77">
              <a:extLst>
                <a:ext uri="{FF2B5EF4-FFF2-40B4-BE49-F238E27FC236}">
                  <a16:creationId xmlns:a16="http://schemas.microsoft.com/office/drawing/2014/main" id="{C8DDB237-4AF1-4A09-9251-29DCC2E38C32}"/>
                </a:ext>
              </a:extLst>
            </p:cNvPr>
            <p:cNvSpPr/>
            <p:nvPr/>
          </p:nvSpPr>
          <p:spPr>
            <a:xfrm>
              <a:off x="3455483" y="2498648"/>
              <a:ext cx="1017528" cy="72492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</a:rPr>
                <a:t>Scale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2" name="모서리가 둥근 직사각형 78">
              <a:extLst>
                <a:ext uri="{FF2B5EF4-FFF2-40B4-BE49-F238E27FC236}">
                  <a16:creationId xmlns:a16="http://schemas.microsoft.com/office/drawing/2014/main" id="{96C6338F-CAD0-4D70-8FE1-96F0657A7AF2}"/>
                </a:ext>
              </a:extLst>
            </p:cNvPr>
            <p:cNvSpPr/>
            <p:nvPr/>
          </p:nvSpPr>
          <p:spPr>
            <a:xfrm>
              <a:off x="3455483" y="3615210"/>
              <a:ext cx="1017528" cy="72492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</a:rPr>
                <a:t>Scale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3" name="모서리가 둥근 직사각형 79">
              <a:extLst>
                <a:ext uri="{FF2B5EF4-FFF2-40B4-BE49-F238E27FC236}">
                  <a16:creationId xmlns:a16="http://schemas.microsoft.com/office/drawing/2014/main" id="{EAEFB1F8-F6DC-4FF0-8F95-985DAB28F367}"/>
                </a:ext>
              </a:extLst>
            </p:cNvPr>
            <p:cNvSpPr/>
            <p:nvPr/>
          </p:nvSpPr>
          <p:spPr>
            <a:xfrm>
              <a:off x="3455483" y="4731770"/>
              <a:ext cx="1017528" cy="72492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</a:rPr>
                <a:t>Scale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2BA2F9-7B42-4C3E-8BA3-E383BF89A301}"/>
                </a:ext>
              </a:extLst>
            </p:cNvPr>
            <p:cNvSpPr txBox="1"/>
            <p:nvPr/>
          </p:nvSpPr>
          <p:spPr>
            <a:xfrm>
              <a:off x="9474651" y="3732257"/>
              <a:ext cx="2255509" cy="620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Attention</a:t>
              </a:r>
              <a:endParaRPr lang="ko-KR" altLang="en-US" sz="2800" b="1" dirty="0"/>
            </a:p>
          </p:txBody>
        </p:sp>
        <p:grpSp>
          <p:nvGrpSpPr>
            <p:cNvPr id="35" name="그룹 95">
              <a:extLst>
                <a:ext uri="{FF2B5EF4-FFF2-40B4-BE49-F238E27FC236}">
                  <a16:creationId xmlns:a16="http://schemas.microsoft.com/office/drawing/2014/main" id="{3C0CE325-16F6-4377-AF3E-7B126C8BFCAB}"/>
                </a:ext>
              </a:extLst>
            </p:cNvPr>
            <p:cNvGrpSpPr/>
            <p:nvPr/>
          </p:nvGrpSpPr>
          <p:grpSpPr>
            <a:xfrm>
              <a:off x="8578025" y="2766876"/>
              <a:ext cx="657225" cy="2410918"/>
              <a:chOff x="8474241" y="2766876"/>
              <a:chExt cx="657225" cy="2410918"/>
            </a:xfrm>
          </p:grpSpPr>
          <p:sp>
            <p:nvSpPr>
              <p:cNvPr id="36" name="줄무늬가 있는 오른쪽 화살표 80">
                <a:extLst>
                  <a:ext uri="{FF2B5EF4-FFF2-40B4-BE49-F238E27FC236}">
                    <a16:creationId xmlns:a16="http://schemas.microsoft.com/office/drawing/2014/main" id="{FFF5A55C-60CA-4E87-9092-843B3C73F869}"/>
                  </a:ext>
                </a:extLst>
              </p:cNvPr>
              <p:cNvSpPr/>
              <p:nvPr/>
            </p:nvSpPr>
            <p:spPr>
              <a:xfrm>
                <a:off x="8474241" y="2766876"/>
                <a:ext cx="657225" cy="2410918"/>
              </a:xfrm>
              <a:prstGeom prst="stripedRightArrow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4100ECD-1D82-49A7-8B96-CED5B8D75DDD}"/>
                  </a:ext>
                </a:extLst>
              </p:cNvPr>
              <p:cNvSpPr txBox="1"/>
              <p:nvPr/>
            </p:nvSpPr>
            <p:spPr>
              <a:xfrm>
                <a:off x="8630517" y="3741501"/>
                <a:ext cx="37287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+</a:t>
                </a:r>
                <a:endParaRPr lang="ko-KR" altLang="en-US" sz="2400" b="1" dirty="0"/>
              </a:p>
            </p:txBody>
          </p:sp>
        </p:grpSp>
      </p:grpSp>
      <p:sp>
        <p:nvSpPr>
          <p:cNvPr id="39" name="모서리가 둥근 직사각형 2">
            <a:extLst>
              <a:ext uri="{FF2B5EF4-FFF2-40B4-BE49-F238E27FC236}">
                <a16:creationId xmlns:a16="http://schemas.microsoft.com/office/drawing/2014/main" id="{85B668DB-1875-4DED-9658-285466827548}"/>
              </a:ext>
            </a:extLst>
          </p:cNvPr>
          <p:cNvSpPr/>
          <p:nvPr/>
        </p:nvSpPr>
        <p:spPr>
          <a:xfrm>
            <a:off x="3643002" y="2242482"/>
            <a:ext cx="849006" cy="362740"/>
          </a:xfrm>
          <a:prstGeom prst="roundRect">
            <a:avLst>
              <a:gd name="adj" fmla="val 0"/>
            </a:avLst>
          </a:prstGeom>
          <a:solidFill>
            <a:srgbClr val="2F559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Query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18">
            <a:extLst>
              <a:ext uri="{FF2B5EF4-FFF2-40B4-BE49-F238E27FC236}">
                <a16:creationId xmlns:a16="http://schemas.microsoft.com/office/drawing/2014/main" id="{D92090E8-F74B-4416-88FD-B387450DFEFA}"/>
              </a:ext>
            </a:extLst>
          </p:cNvPr>
          <p:cNvSpPr/>
          <p:nvPr/>
        </p:nvSpPr>
        <p:spPr>
          <a:xfrm>
            <a:off x="4639395" y="2242482"/>
            <a:ext cx="849006" cy="362740"/>
          </a:xfrm>
          <a:prstGeom prst="roundRect">
            <a:avLst>
              <a:gd name="adj" fmla="val 0"/>
            </a:avLst>
          </a:prstGeom>
          <a:solidFill>
            <a:srgbClr val="2F559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Key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모서리가 둥근 직사각형 56">
            <a:extLst>
              <a:ext uri="{FF2B5EF4-FFF2-40B4-BE49-F238E27FC236}">
                <a16:creationId xmlns:a16="http://schemas.microsoft.com/office/drawing/2014/main" id="{8F29875D-2F3D-461D-BE5C-DE3E23B4FF84}"/>
              </a:ext>
            </a:extLst>
          </p:cNvPr>
          <p:cNvSpPr/>
          <p:nvPr/>
        </p:nvSpPr>
        <p:spPr>
          <a:xfrm>
            <a:off x="5635788" y="2242482"/>
            <a:ext cx="849006" cy="362740"/>
          </a:xfrm>
          <a:prstGeom prst="roundRect">
            <a:avLst>
              <a:gd name="adj" fmla="val 0"/>
            </a:avLst>
          </a:prstGeom>
          <a:solidFill>
            <a:srgbClr val="2F559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Value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923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8422F7E-4B3F-4031-8CD9-CB86626DC447}"/>
              </a:ext>
            </a:extLst>
          </p:cNvPr>
          <p:cNvSpPr/>
          <p:nvPr/>
        </p:nvSpPr>
        <p:spPr>
          <a:xfrm>
            <a:off x="7012444" y="3000945"/>
            <a:ext cx="2108200" cy="3123630"/>
          </a:xfrm>
          <a:prstGeom prst="roundRect">
            <a:avLst>
              <a:gd name="adj" fmla="val 12651"/>
            </a:avLst>
          </a:prstGeom>
          <a:solidFill>
            <a:srgbClr val="FFFFFF">
              <a:alpha val="90000"/>
            </a:srgbClr>
          </a:solidFill>
          <a:ln>
            <a:solidFill>
              <a:schemeClr val="accent1">
                <a:alpha val="80000"/>
              </a:schemeClr>
            </a:solidFill>
            <a:prstDash val="sysDot"/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-1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8000" rIns="0"/>
          <a:lstStyle/>
          <a:p>
            <a:pPr>
              <a:lnSpc>
                <a:spcPct val="130000"/>
              </a:lnSpc>
            </a:pPr>
            <a:endParaRPr lang="en-US" altLang="ko-KR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1E36097-11F2-42A3-9454-86CE82AC7D48}"/>
              </a:ext>
            </a:extLst>
          </p:cNvPr>
          <p:cNvSpPr/>
          <p:nvPr/>
        </p:nvSpPr>
        <p:spPr>
          <a:xfrm>
            <a:off x="4738347" y="3000945"/>
            <a:ext cx="2108200" cy="3123630"/>
          </a:xfrm>
          <a:prstGeom prst="roundRect">
            <a:avLst>
              <a:gd name="adj" fmla="val 12651"/>
            </a:avLst>
          </a:prstGeom>
          <a:solidFill>
            <a:srgbClr val="FFFFFF">
              <a:alpha val="90000"/>
            </a:srgbClr>
          </a:solidFill>
          <a:ln>
            <a:solidFill>
              <a:schemeClr val="accent1">
                <a:alpha val="80000"/>
              </a:schemeClr>
            </a:solidFill>
            <a:prstDash val="sysDot"/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-1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8000" rIns="0"/>
          <a:lstStyle/>
          <a:p>
            <a:pPr>
              <a:lnSpc>
                <a:spcPct val="130000"/>
              </a:lnSpc>
            </a:pPr>
            <a:endParaRPr lang="en-US" altLang="ko-KR" sz="16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A9018F4-DF74-431A-9A84-109A4F052EEA}"/>
              </a:ext>
            </a:extLst>
          </p:cNvPr>
          <p:cNvSpPr/>
          <p:nvPr/>
        </p:nvSpPr>
        <p:spPr>
          <a:xfrm>
            <a:off x="2519355" y="3000945"/>
            <a:ext cx="2108200" cy="3123630"/>
          </a:xfrm>
          <a:prstGeom prst="roundRect">
            <a:avLst>
              <a:gd name="adj" fmla="val 12651"/>
            </a:avLst>
          </a:prstGeom>
          <a:solidFill>
            <a:srgbClr val="FFFFFF">
              <a:alpha val="90000"/>
            </a:srgbClr>
          </a:solidFill>
          <a:ln>
            <a:solidFill>
              <a:schemeClr val="accent1">
                <a:alpha val="80000"/>
              </a:schemeClr>
            </a:solidFill>
            <a:prstDash val="sysDot"/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-1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8000" rIns="0"/>
          <a:lstStyle/>
          <a:p>
            <a:pPr>
              <a:lnSpc>
                <a:spcPct val="130000"/>
              </a:lnSpc>
            </a:pPr>
            <a:endParaRPr lang="en-US" altLang="ko-KR" sz="16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4870CF1-4FC9-456B-AD80-3E8B9D6913CB}"/>
              </a:ext>
            </a:extLst>
          </p:cNvPr>
          <p:cNvSpPr/>
          <p:nvPr/>
        </p:nvSpPr>
        <p:spPr>
          <a:xfrm>
            <a:off x="9282236" y="3000945"/>
            <a:ext cx="2108200" cy="3123630"/>
          </a:xfrm>
          <a:prstGeom prst="roundRect">
            <a:avLst>
              <a:gd name="adj" fmla="val 12651"/>
            </a:avLst>
          </a:prstGeom>
          <a:solidFill>
            <a:srgbClr val="FFFFFF">
              <a:alpha val="90000"/>
            </a:srgbClr>
          </a:solidFill>
          <a:ln>
            <a:solidFill>
              <a:schemeClr val="accent1">
                <a:alpha val="80000"/>
              </a:schemeClr>
            </a:solidFill>
            <a:prstDash val="sysDot"/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-1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8000" rIns="0"/>
          <a:lstStyle/>
          <a:p>
            <a:pPr>
              <a:lnSpc>
                <a:spcPct val="130000"/>
              </a:lnSpc>
            </a:pPr>
            <a:endParaRPr lang="en-US" altLang="ko-KR" sz="16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515CBE-BC7E-4434-959B-5DA0C0DF58FC}"/>
              </a:ext>
            </a:extLst>
          </p:cNvPr>
          <p:cNvSpPr/>
          <p:nvPr/>
        </p:nvSpPr>
        <p:spPr>
          <a:xfrm>
            <a:off x="7012444" y="3901839"/>
            <a:ext cx="2108200" cy="102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0025" indent="-20002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decoder</a:t>
            </a:r>
            <a:r>
              <a:rPr lang="ko-KR" altLang="en-US" sz="1200" dirty="0"/>
              <a:t>는 </a:t>
            </a:r>
            <a:r>
              <a:rPr lang="en-US" altLang="ko-KR" sz="1200" dirty="0"/>
              <a:t>encoder </a:t>
            </a:r>
            <a:r>
              <a:rPr lang="ko-KR" altLang="en-US" sz="1200" dirty="0"/>
              <a:t>전체에서 정보 추출</a:t>
            </a:r>
          </a:p>
          <a:p>
            <a:pPr marL="200025" indent="-20002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모든 </a:t>
            </a:r>
            <a:r>
              <a:rPr lang="en-US" altLang="ko-KR" sz="1200" dirty="0"/>
              <a:t>hidden state</a:t>
            </a:r>
            <a:r>
              <a:rPr lang="ko-KR" altLang="en-US" sz="1200" dirty="0"/>
              <a:t>는 여전히 </a:t>
            </a:r>
            <a:r>
              <a:rPr lang="en-US" altLang="ko-KR" sz="1200" dirty="0"/>
              <a:t>RNN </a:t>
            </a:r>
            <a:r>
              <a:rPr lang="ko-KR" altLang="en-US" sz="1200" dirty="0"/>
              <a:t>통해 추출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322873-3C0D-48A7-A43A-7C68FBB7FC15}"/>
              </a:ext>
            </a:extLst>
          </p:cNvPr>
          <p:cNvSpPr/>
          <p:nvPr/>
        </p:nvSpPr>
        <p:spPr>
          <a:xfrm>
            <a:off x="4738347" y="3901839"/>
            <a:ext cx="2108200" cy="1506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0025" indent="-20002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Encoder</a:t>
            </a:r>
            <a:r>
              <a:rPr lang="ko-KR" altLang="en-US" sz="1200" dirty="0"/>
              <a:t> </a:t>
            </a:r>
            <a:r>
              <a:rPr lang="en-US" altLang="ko-KR" sz="1200" dirty="0"/>
              <a:t>-</a:t>
            </a:r>
            <a:r>
              <a:rPr lang="ko-KR" altLang="en-US" sz="1200" dirty="0"/>
              <a:t> </a:t>
            </a:r>
            <a:r>
              <a:rPr lang="en-US" altLang="ko-KR" sz="1200" dirty="0"/>
              <a:t>decoder </a:t>
            </a:r>
            <a:r>
              <a:rPr lang="ko-KR" altLang="en-US" sz="1200" dirty="0"/>
              <a:t>사이에 고정된 크기의 </a:t>
            </a:r>
            <a:r>
              <a:rPr lang="en-US" altLang="ko-KR" sz="1200" dirty="0"/>
              <a:t>context vector </a:t>
            </a:r>
            <a:r>
              <a:rPr lang="ko-KR" altLang="en-US" sz="1200" dirty="0"/>
              <a:t>사용</a:t>
            </a:r>
          </a:p>
          <a:p>
            <a:pPr marL="200025" indent="-20002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Context vector</a:t>
            </a:r>
            <a:r>
              <a:rPr lang="ko-KR" altLang="en-US" sz="1200" dirty="0"/>
              <a:t> 소스 문장 압축 </a:t>
            </a:r>
            <a:r>
              <a:rPr lang="en-US" altLang="ko-KR" sz="1200" dirty="0"/>
              <a:t>→</a:t>
            </a:r>
            <a:r>
              <a:rPr lang="ko-KR" altLang="en-US" sz="1200" dirty="0"/>
              <a:t> 병목 발생 </a:t>
            </a:r>
            <a:r>
              <a:rPr lang="en-US" altLang="ko-KR" sz="1200" dirty="0"/>
              <a:t>→</a:t>
            </a:r>
            <a:r>
              <a:rPr lang="ko-KR" altLang="en-US" sz="1200" dirty="0"/>
              <a:t> 성능 하락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F2215A-01BE-458C-8DDA-A5D3A952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learning based machine translation development process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A507B-B33F-434F-BCC6-318E94A2D6C1}"/>
              </a:ext>
            </a:extLst>
          </p:cNvPr>
          <p:cNvSpPr txBox="1"/>
          <p:nvPr/>
        </p:nvSpPr>
        <p:spPr>
          <a:xfrm>
            <a:off x="658812" y="333375"/>
            <a:ext cx="195484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Background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22D5FC-703F-40AB-9E7E-BE5674BBE3AF}"/>
              </a:ext>
            </a:extLst>
          </p:cNvPr>
          <p:cNvSpPr txBox="1"/>
          <p:nvPr/>
        </p:nvSpPr>
        <p:spPr>
          <a:xfrm>
            <a:off x="2955918" y="3579321"/>
            <a:ext cx="1235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(1997)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E0FDDC-3552-485D-A304-CCBB2390849F}"/>
              </a:ext>
            </a:extLst>
          </p:cNvPr>
          <p:cNvSpPr txBox="1"/>
          <p:nvPr/>
        </p:nvSpPr>
        <p:spPr>
          <a:xfrm>
            <a:off x="5174910" y="3579321"/>
            <a:ext cx="1235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(2014)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DBB488-4593-49D8-9C0F-99F69B7FDE3E}"/>
              </a:ext>
            </a:extLst>
          </p:cNvPr>
          <p:cNvSpPr txBox="1"/>
          <p:nvPr/>
        </p:nvSpPr>
        <p:spPr>
          <a:xfrm>
            <a:off x="7449007" y="3579321"/>
            <a:ext cx="1235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(2015)</a:t>
            </a:r>
            <a:endParaRPr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D72839-DB63-4E79-A493-71BB34C1F6CD}"/>
              </a:ext>
            </a:extLst>
          </p:cNvPr>
          <p:cNvSpPr txBox="1"/>
          <p:nvPr/>
        </p:nvSpPr>
        <p:spPr>
          <a:xfrm>
            <a:off x="988219" y="3579321"/>
            <a:ext cx="1235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(1986)</a:t>
            </a:r>
            <a:endParaRPr lang="ko-KR" altLang="en-US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381D0E-2F62-4B6B-8410-5DD5C1A0A3D6}"/>
              </a:ext>
            </a:extLst>
          </p:cNvPr>
          <p:cNvSpPr/>
          <p:nvPr/>
        </p:nvSpPr>
        <p:spPr>
          <a:xfrm>
            <a:off x="2519355" y="3901839"/>
            <a:ext cx="2108200" cy="545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0025" indent="-20002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Long</a:t>
            </a:r>
            <a:r>
              <a:rPr lang="ko-KR" altLang="en-US" sz="1200" dirty="0"/>
              <a:t> </a:t>
            </a:r>
            <a:r>
              <a:rPr lang="en-US" altLang="ko-KR" sz="1200" dirty="0"/>
              <a:t>term dependency</a:t>
            </a:r>
            <a:r>
              <a:rPr lang="ko-KR" altLang="en-US" sz="1200" dirty="0"/>
              <a:t> 보완</a:t>
            </a:r>
            <a:endParaRPr lang="en-US" altLang="ko-KR" sz="12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3842E65-1400-477F-A95B-6381FD1FBCD6}"/>
              </a:ext>
            </a:extLst>
          </p:cNvPr>
          <p:cNvSpPr/>
          <p:nvPr/>
        </p:nvSpPr>
        <p:spPr>
          <a:xfrm>
            <a:off x="9282236" y="3901839"/>
            <a:ext cx="2108200" cy="78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0025" indent="-20002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RNN </a:t>
            </a:r>
            <a:r>
              <a:rPr lang="ko-KR" altLang="en-US" sz="1200" dirty="0"/>
              <a:t>없이 오직 </a:t>
            </a:r>
            <a:r>
              <a:rPr lang="en-US" altLang="ko-KR" sz="1200" dirty="0"/>
              <a:t>Attention</a:t>
            </a:r>
            <a:r>
              <a:rPr lang="ko-KR" altLang="en-US" sz="1200" dirty="0"/>
              <a:t>만 사용하는 아키텍처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5D3C3-E22D-48C3-BAB4-3F345C809904}"/>
              </a:ext>
            </a:extLst>
          </p:cNvPr>
          <p:cNvSpPr txBox="1"/>
          <p:nvPr/>
        </p:nvSpPr>
        <p:spPr>
          <a:xfrm>
            <a:off x="9612437" y="3579321"/>
            <a:ext cx="1447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(2017)</a:t>
            </a:r>
            <a:endParaRPr lang="ko-KR" altLang="en-US" sz="1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329F12B-7862-4D2C-B4DD-1FB342C99393}"/>
              </a:ext>
            </a:extLst>
          </p:cNvPr>
          <p:cNvSpPr/>
          <p:nvPr/>
        </p:nvSpPr>
        <p:spPr>
          <a:xfrm>
            <a:off x="802949" y="3901839"/>
            <a:ext cx="1605614" cy="305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b="1" dirty="0"/>
              <a:t>기본 시퀀스 모델</a:t>
            </a:r>
            <a:endParaRPr lang="en-US" altLang="ko-KR" sz="1200" b="1" dirty="0"/>
          </a:p>
        </p:txBody>
      </p:sp>
      <p:pic>
        <p:nvPicPr>
          <p:cNvPr id="29" name="그림 26">
            <a:extLst>
              <a:ext uri="{FF2B5EF4-FFF2-40B4-BE49-F238E27FC236}">
                <a16:creationId xmlns:a16="http://schemas.microsoft.com/office/drawing/2014/main" id="{0EC0EC4F-0DDA-4DA9-9DF5-0BEAE1686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9" r="4370"/>
          <a:stretch/>
        </p:blipFill>
        <p:spPr>
          <a:xfrm>
            <a:off x="9383836" y="4805801"/>
            <a:ext cx="1905000" cy="1184296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65B236CF-28C3-41A2-9BC0-C04D11B449AA}"/>
              </a:ext>
            </a:extLst>
          </p:cNvPr>
          <p:cNvGrpSpPr/>
          <p:nvPr/>
        </p:nvGrpSpPr>
        <p:grpSpPr>
          <a:xfrm>
            <a:off x="2613659" y="2822445"/>
            <a:ext cx="8712158" cy="369333"/>
            <a:chOff x="2613659" y="2744788"/>
            <a:chExt cx="8712158" cy="684212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939DE66-4198-461C-8B42-AFF4BC79D2CE}"/>
                </a:ext>
              </a:extLst>
            </p:cNvPr>
            <p:cNvSpPr/>
            <p:nvPr/>
          </p:nvSpPr>
          <p:spPr>
            <a:xfrm>
              <a:off x="9462782" y="2744788"/>
              <a:ext cx="1863035" cy="684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CA7AC08-41E7-4FB8-91CD-E782FD8BECF9}"/>
                </a:ext>
              </a:extLst>
            </p:cNvPr>
            <p:cNvSpPr/>
            <p:nvPr/>
          </p:nvSpPr>
          <p:spPr>
            <a:xfrm>
              <a:off x="7064832" y="2744788"/>
              <a:ext cx="1986889" cy="684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2D8F35A-9A34-4FAD-A56F-DA04CE3F1B29}"/>
                </a:ext>
              </a:extLst>
            </p:cNvPr>
            <p:cNvSpPr/>
            <p:nvPr/>
          </p:nvSpPr>
          <p:spPr>
            <a:xfrm>
              <a:off x="4789146" y="2744788"/>
              <a:ext cx="2019303" cy="684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4D7E94B-1079-4658-93C4-BB7607CACC6D}"/>
                </a:ext>
              </a:extLst>
            </p:cNvPr>
            <p:cNvSpPr/>
            <p:nvPr/>
          </p:nvSpPr>
          <p:spPr>
            <a:xfrm>
              <a:off x="2613659" y="2744788"/>
              <a:ext cx="1944972" cy="684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76DDE97D-BF25-41AF-BF41-879D9A2A19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9391162"/>
              </p:ext>
            </p:extLst>
          </p:nvPr>
        </p:nvGraphicFramePr>
        <p:xfrm>
          <a:off x="1014413" y="1862798"/>
          <a:ext cx="10874374" cy="221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AAA05FA0-C774-4005-9B9F-5BE3F987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514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F2215A-01BE-458C-8DDA-A5D3A952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dirty="0"/>
              <a:t>Transformer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A507B-B33F-434F-BCC6-318E94A2D6C1}"/>
              </a:ext>
            </a:extLst>
          </p:cNvPr>
          <p:cNvSpPr txBox="1"/>
          <p:nvPr/>
        </p:nvSpPr>
        <p:spPr>
          <a:xfrm>
            <a:off x="658812" y="333375"/>
            <a:ext cx="195484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Background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41F09D2-1F8A-4FEB-B44D-60D4BC4DF012}"/>
              </a:ext>
            </a:extLst>
          </p:cNvPr>
          <p:cNvSpPr/>
          <p:nvPr/>
        </p:nvSpPr>
        <p:spPr>
          <a:xfrm>
            <a:off x="6942245" y="3762865"/>
            <a:ext cx="3708000" cy="461436"/>
          </a:xfrm>
          <a:prstGeom prst="roundRect">
            <a:avLst>
              <a:gd name="adj" fmla="val 0"/>
            </a:avLst>
          </a:prstGeom>
          <a:noFill/>
          <a:ln w="12700">
            <a:noFill/>
            <a:prstDash val="solid"/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-1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72000" tIns="0" rIns="72000" bIns="0" anchor="ctr"/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2F5597"/>
                </a:solidFill>
              </a:rPr>
              <a:t>성능 향상 위해 </a:t>
            </a:r>
            <a:r>
              <a:rPr lang="ko-KR" altLang="en-US" sz="1400" b="1" dirty="0">
                <a:solidFill>
                  <a:srgbClr val="2F5597"/>
                </a:solidFill>
              </a:rPr>
              <a:t>‘</a:t>
            </a:r>
            <a:r>
              <a:rPr lang="en-US" altLang="ko-KR" sz="1400" b="1" dirty="0">
                <a:solidFill>
                  <a:srgbClr val="2F5597"/>
                </a:solidFill>
              </a:rPr>
              <a:t>Residual Learning’ </a:t>
            </a:r>
            <a:r>
              <a:rPr lang="ko-KR" altLang="en-US" sz="1400" dirty="0">
                <a:solidFill>
                  <a:srgbClr val="2F5597"/>
                </a:solidFill>
              </a:rPr>
              <a:t>수행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3E453C3-6270-4504-9928-0DD572B59D4E}"/>
              </a:ext>
            </a:extLst>
          </p:cNvPr>
          <p:cNvSpPr/>
          <p:nvPr/>
        </p:nvSpPr>
        <p:spPr>
          <a:xfrm>
            <a:off x="6942244" y="5564526"/>
            <a:ext cx="4230576" cy="396551"/>
          </a:xfrm>
          <a:prstGeom prst="roundRect">
            <a:avLst>
              <a:gd name="adj" fmla="val 0"/>
            </a:avLst>
          </a:prstGeom>
          <a:noFill/>
          <a:ln w="12700">
            <a:noFill/>
            <a:prstDash val="solid"/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-1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72000" tIns="0" rIns="72000" bIns="0" anchor="ctr"/>
          <a:lstStyle/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rgbClr val="2F5597"/>
                </a:solidFill>
              </a:rPr>
              <a:t>Positional Encoding</a:t>
            </a:r>
            <a:r>
              <a:rPr lang="ko-KR" altLang="en-US" sz="1400" dirty="0">
                <a:solidFill>
                  <a:srgbClr val="2F5597"/>
                </a:solidFill>
              </a:rPr>
              <a:t> 사용하여 위치 정보 포함시킴</a:t>
            </a:r>
            <a:endParaRPr lang="en-US" altLang="ko-KR" sz="1400" dirty="0">
              <a:solidFill>
                <a:srgbClr val="2F5597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517369-00BE-45E8-8027-EEFB2EDB2373}"/>
              </a:ext>
            </a:extLst>
          </p:cNvPr>
          <p:cNvGrpSpPr/>
          <p:nvPr/>
        </p:nvGrpSpPr>
        <p:grpSpPr>
          <a:xfrm>
            <a:off x="901440" y="2231889"/>
            <a:ext cx="5194560" cy="4210186"/>
            <a:chOff x="2613659" y="2314438"/>
            <a:chExt cx="5194560" cy="4210186"/>
          </a:xfrm>
        </p:grpSpPr>
        <p:pic>
          <p:nvPicPr>
            <p:cNvPr id="7" name="그림 11">
              <a:extLst>
                <a:ext uri="{FF2B5EF4-FFF2-40B4-BE49-F238E27FC236}">
                  <a16:creationId xmlns:a16="http://schemas.microsoft.com/office/drawing/2014/main" id="{DB53C441-A317-4F0B-AF78-EB53B020E5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374"/>
            <a:stretch/>
          </p:blipFill>
          <p:spPr>
            <a:xfrm>
              <a:off x="6337129" y="2314438"/>
              <a:ext cx="1471090" cy="4210186"/>
            </a:xfrm>
            <a:prstGeom prst="rect">
              <a:avLst/>
            </a:prstGeom>
          </p:spPr>
        </p:pic>
        <p:pic>
          <p:nvPicPr>
            <p:cNvPr id="41" name="그림 11">
              <a:extLst>
                <a:ext uri="{FF2B5EF4-FFF2-40B4-BE49-F238E27FC236}">
                  <a16:creationId xmlns:a16="http://schemas.microsoft.com/office/drawing/2014/main" id="{2736FACD-0257-4061-836F-9534C57F6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958"/>
            <a:stretch/>
          </p:blipFill>
          <p:spPr>
            <a:xfrm>
              <a:off x="2613659" y="2314438"/>
              <a:ext cx="1397461" cy="4210186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5D9A9F-D121-4848-8E8B-5397A1556726}"/>
                </a:ext>
              </a:extLst>
            </p:cNvPr>
            <p:cNvSpPr/>
            <p:nvPr/>
          </p:nvSpPr>
          <p:spPr>
            <a:xfrm>
              <a:off x="3966494" y="3306501"/>
              <a:ext cx="2367632" cy="1051490"/>
            </a:xfrm>
            <a:prstGeom prst="roundRect">
              <a:avLst>
                <a:gd name="adj" fmla="val 12715"/>
              </a:avLst>
            </a:prstGeom>
            <a:solidFill>
              <a:srgbClr val="F3F3F3"/>
            </a:solidFill>
            <a:ln w="19050">
              <a:solidFill>
                <a:schemeClr val="tx1">
                  <a:alpha val="80000"/>
                </a:schemeClr>
              </a:solidFill>
              <a:prstDash val="solid"/>
            </a:ln>
          </p:spPr>
          <p:style>
            <a:lnRef idx="2">
              <a:schemeClr val="accent1">
                <a:alpha val="90000"/>
                <a:hueOff val="0"/>
                <a:satOff val="0"/>
                <a:lumOff val="0"/>
                <a:alphaOff val="-1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2000" tIns="0" rIns="72000" bIns="0" anchor="ctr"/>
            <a:lstStyle/>
            <a:p>
              <a:pPr>
                <a:lnSpc>
                  <a:spcPct val="130000"/>
                </a:lnSpc>
              </a:pPr>
              <a:r>
                <a:rPr lang="ko-KR" altLang="en-US" sz="1200" dirty="0"/>
                <a:t>마지막 </a:t>
              </a:r>
              <a:r>
                <a:rPr lang="en-US" altLang="ko-KR" sz="1200" dirty="0"/>
                <a:t>encoder layer</a:t>
              </a:r>
              <a:r>
                <a:rPr lang="ko-KR" altLang="en-US" sz="1200" dirty="0"/>
                <a:t>의 </a:t>
              </a:r>
              <a:endParaRPr lang="en-US" altLang="ko-KR" sz="1200" dirty="0"/>
            </a:p>
            <a:p>
              <a:pPr>
                <a:lnSpc>
                  <a:spcPct val="130000"/>
                </a:lnSpc>
              </a:pPr>
              <a:r>
                <a:rPr lang="ko-KR" altLang="en-US" sz="1200" dirty="0"/>
                <a:t>출력이 모든 </a:t>
              </a:r>
              <a:r>
                <a:rPr lang="en-US" altLang="ko-KR" sz="1200" dirty="0"/>
                <a:t>decoder layer</a:t>
              </a:r>
              <a:r>
                <a:rPr lang="ko-KR" altLang="en-US" sz="1200" dirty="0"/>
                <a:t>에 입력</a:t>
              </a:r>
            </a:p>
          </p:txBody>
        </p: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D0C44A2-8D8A-46CE-A925-41B53872FAEC}"/>
              </a:ext>
            </a:extLst>
          </p:cNvPr>
          <p:cNvSpPr/>
          <p:nvPr/>
        </p:nvSpPr>
        <p:spPr>
          <a:xfrm>
            <a:off x="5090265" y="5296063"/>
            <a:ext cx="1077071" cy="396552"/>
          </a:xfrm>
          <a:prstGeom prst="roundRect">
            <a:avLst>
              <a:gd name="adj" fmla="val 50000"/>
            </a:avLst>
          </a:prstGeom>
          <a:solidFill>
            <a:srgbClr val="A6AFC1">
              <a:alpha val="0"/>
            </a:srgbClr>
          </a:solidFill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-1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72000" tIns="0" rIns="72000" bIns="0" anchor="ctr"/>
          <a:lstStyle/>
          <a:p>
            <a:pPr>
              <a:lnSpc>
                <a:spcPct val="130000"/>
              </a:lnSpc>
            </a:pPr>
            <a:endParaRPr lang="en-US" altLang="ko-KR" sz="1200" dirty="0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E7ED5D6F-A278-4DAC-AC5A-7BEA50EC6320}"/>
              </a:ext>
            </a:extLst>
          </p:cNvPr>
          <p:cNvCxnSpPr>
            <a:cxnSpLocks/>
            <a:stCxn id="49" idx="3"/>
            <a:endCxn id="19" idx="1"/>
          </p:cNvCxnSpPr>
          <p:nvPr/>
        </p:nvCxnSpPr>
        <p:spPr>
          <a:xfrm>
            <a:off x="6167336" y="5494339"/>
            <a:ext cx="774908" cy="268463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EDD8759-1105-4AC8-A19E-9B6BDB52B458}"/>
              </a:ext>
            </a:extLst>
          </p:cNvPr>
          <p:cNvSpPr/>
          <p:nvPr/>
        </p:nvSpPr>
        <p:spPr>
          <a:xfrm rot="5400000">
            <a:off x="5239831" y="3938084"/>
            <a:ext cx="797934" cy="335281"/>
          </a:xfrm>
          <a:prstGeom prst="roundRect">
            <a:avLst>
              <a:gd name="adj" fmla="val 50000"/>
            </a:avLst>
          </a:prstGeom>
          <a:solidFill>
            <a:srgbClr val="A6AFC1">
              <a:alpha val="0"/>
            </a:srgbClr>
          </a:solidFill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-1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72000" tIns="0" rIns="72000" bIns="0" anchor="ctr"/>
          <a:lstStyle/>
          <a:p>
            <a:pPr>
              <a:lnSpc>
                <a:spcPct val="130000"/>
              </a:lnSpc>
            </a:pPr>
            <a:endParaRPr lang="en-US" altLang="ko-KR" sz="120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B0FB00BD-758C-4A96-95AF-F1434FD55404}"/>
              </a:ext>
            </a:extLst>
          </p:cNvPr>
          <p:cNvCxnSpPr>
            <a:cxnSpLocks/>
            <a:stCxn id="57" idx="0"/>
            <a:endCxn id="17" idx="1"/>
          </p:cNvCxnSpPr>
          <p:nvPr/>
        </p:nvCxnSpPr>
        <p:spPr>
          <a:xfrm flipV="1">
            <a:off x="5806439" y="3993583"/>
            <a:ext cx="1135806" cy="11214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FAAF3D0-4715-412C-90A9-27B46D1B57D1}"/>
              </a:ext>
            </a:extLst>
          </p:cNvPr>
          <p:cNvGrpSpPr/>
          <p:nvPr/>
        </p:nvGrpSpPr>
        <p:grpSpPr>
          <a:xfrm>
            <a:off x="6942246" y="2362695"/>
            <a:ext cx="4230580" cy="1310650"/>
            <a:chOff x="8692539" y="3832698"/>
            <a:chExt cx="2840649" cy="1413276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A96C77D8-625E-4CE8-BFFC-655AC21A0803}"/>
                </a:ext>
              </a:extLst>
            </p:cNvPr>
            <p:cNvSpPr/>
            <p:nvPr/>
          </p:nvSpPr>
          <p:spPr>
            <a:xfrm>
              <a:off x="8692540" y="3832699"/>
              <a:ext cx="2840647" cy="1413275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90000"/>
              </a:srgbClr>
            </a:solidFill>
            <a:ln>
              <a:solidFill>
                <a:schemeClr val="accent1">
                  <a:alpha val="80000"/>
                </a:schemeClr>
              </a:solidFill>
              <a:prstDash val="solid"/>
            </a:ln>
          </p:spPr>
          <p:style>
            <a:lnRef idx="2">
              <a:schemeClr val="accent1">
                <a:alpha val="90000"/>
                <a:hueOff val="0"/>
                <a:satOff val="0"/>
                <a:lumOff val="0"/>
                <a:alphaOff val="-1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08000" rIns="0"/>
            <a:lstStyle/>
            <a:p>
              <a:pPr>
                <a:lnSpc>
                  <a:spcPct val="130000"/>
                </a:lnSpc>
              </a:pPr>
              <a:endParaRPr lang="ko-KR" altLang="en-US" sz="14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788C7BD-4BA6-4F09-A704-DFC5DCBFB456}"/>
                </a:ext>
              </a:extLst>
            </p:cNvPr>
            <p:cNvSpPr/>
            <p:nvPr/>
          </p:nvSpPr>
          <p:spPr>
            <a:xfrm>
              <a:off x="8692539" y="4232911"/>
              <a:ext cx="2840647" cy="972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b="1" dirty="0"/>
                <a:t>Encoder-Decoder Attention: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400" dirty="0"/>
                <a:t>decoder</a:t>
              </a:r>
              <a:r>
                <a:rPr lang="ko-KR" altLang="en-US" sz="1400" dirty="0"/>
                <a:t>의 단어가 </a:t>
              </a:r>
              <a:r>
                <a:rPr lang="en-US" altLang="ko-KR" sz="1400" dirty="0"/>
                <a:t>encoder </a:t>
              </a:r>
              <a:r>
                <a:rPr lang="ko-KR" altLang="en-US" sz="1400" dirty="0"/>
                <a:t>문장 중 어떤 단어와 가장 연관성이 높은지 학습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CF0D3E-BF7E-46B8-A0DC-E0834B1EB29C}"/>
                </a:ext>
              </a:extLst>
            </p:cNvPr>
            <p:cNvSpPr/>
            <p:nvPr/>
          </p:nvSpPr>
          <p:spPr>
            <a:xfrm>
              <a:off x="8692539" y="3832698"/>
              <a:ext cx="2840649" cy="36831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r>
                <a:rPr lang="en-US" altLang="ko-KR" sz="1400" b="1" baseline="30000" dirty="0">
                  <a:solidFill>
                    <a:schemeClr val="bg1"/>
                  </a:solidFill>
                </a:rPr>
                <a:t>nd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 Multi-head Attention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045C35E-7EAE-4A88-8B80-51BD991D9C10}"/>
              </a:ext>
            </a:extLst>
          </p:cNvPr>
          <p:cNvGrpSpPr/>
          <p:nvPr/>
        </p:nvGrpSpPr>
        <p:grpSpPr>
          <a:xfrm>
            <a:off x="6942244" y="4412807"/>
            <a:ext cx="4230577" cy="993012"/>
            <a:chOff x="8692539" y="3832698"/>
            <a:chExt cx="2840648" cy="1070766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4F506505-7FB5-479C-B6B0-1FC3E0AC8926}"/>
                </a:ext>
              </a:extLst>
            </p:cNvPr>
            <p:cNvSpPr/>
            <p:nvPr/>
          </p:nvSpPr>
          <p:spPr>
            <a:xfrm>
              <a:off x="8692540" y="3832698"/>
              <a:ext cx="2840647" cy="1070766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90000"/>
              </a:srgbClr>
            </a:solidFill>
            <a:ln>
              <a:solidFill>
                <a:schemeClr val="accent1">
                  <a:alpha val="80000"/>
                </a:schemeClr>
              </a:solidFill>
              <a:prstDash val="solid"/>
            </a:ln>
          </p:spPr>
          <p:style>
            <a:lnRef idx="2">
              <a:schemeClr val="accent1">
                <a:alpha val="90000"/>
                <a:hueOff val="0"/>
                <a:satOff val="0"/>
                <a:lumOff val="0"/>
                <a:alphaOff val="-1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08000" rIns="0"/>
            <a:lstStyle/>
            <a:p>
              <a:pPr>
                <a:lnSpc>
                  <a:spcPct val="130000"/>
                </a:lnSpc>
              </a:pPr>
              <a:endParaRPr lang="ko-KR" altLang="en-US" sz="14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0B7240-F515-4E8D-9177-E4B8643DE12D}"/>
                </a:ext>
              </a:extLst>
            </p:cNvPr>
            <p:cNvSpPr/>
            <p:nvPr/>
          </p:nvSpPr>
          <p:spPr>
            <a:xfrm>
              <a:off x="8692539" y="4201011"/>
              <a:ext cx="2840647" cy="67032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GB" altLang="ko-KR" sz="1400" b="1" dirty="0"/>
                <a:t>Self Attention</a:t>
              </a:r>
              <a:r>
                <a:rPr lang="en-US" altLang="ko-KR" sz="1400" b="1" dirty="0"/>
                <a:t>:</a:t>
              </a:r>
              <a:endParaRPr lang="en-GB" altLang="ko-KR" sz="1400" b="1" dirty="0"/>
            </a:p>
            <a:p>
              <a:pPr>
                <a:lnSpc>
                  <a:spcPct val="130000"/>
                </a:lnSpc>
              </a:pPr>
              <a:r>
                <a:rPr lang="ko-KR" altLang="en-US" sz="1400" dirty="0"/>
                <a:t>각 단어가 서로 어떤 연관성을 갖는지 학습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CBB0457-99ED-4555-9E9D-34AA0C25A72C}"/>
                </a:ext>
              </a:extLst>
            </p:cNvPr>
            <p:cNvSpPr/>
            <p:nvPr/>
          </p:nvSpPr>
          <p:spPr>
            <a:xfrm>
              <a:off x="8692540" y="3832698"/>
              <a:ext cx="2840647" cy="36831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r>
                <a:rPr lang="en-US" altLang="ko-KR" sz="1400" b="1" baseline="30000" dirty="0">
                  <a:solidFill>
                    <a:schemeClr val="bg1"/>
                  </a:solidFill>
                </a:rPr>
                <a:t>st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 Multi-head Attention</a:t>
              </a:r>
            </a:p>
          </p:txBody>
        </p:sp>
      </p:grpSp>
      <p:sp>
        <p:nvSpPr>
          <p:cNvPr id="94" name="Slide Number Placeholder 93">
            <a:extLst>
              <a:ext uri="{FF2B5EF4-FFF2-40B4-BE49-F238E27FC236}">
                <a16:creationId xmlns:a16="http://schemas.microsoft.com/office/drawing/2014/main" id="{58AEEF7A-8E35-4C63-9311-C303D7699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65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3">
            <a:extLst>
              <a:ext uri="{FF2B5EF4-FFF2-40B4-BE49-F238E27FC236}">
                <a16:creationId xmlns:a16="http://schemas.microsoft.com/office/drawing/2014/main" id="{A41B1DEA-CBD3-42DA-895D-D0CB33F75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0" r="732"/>
          <a:stretch/>
        </p:blipFill>
        <p:spPr>
          <a:xfrm>
            <a:off x="5108270" y="1961351"/>
            <a:ext cx="3119663" cy="42134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F2215A-01BE-458C-8DDA-A5D3A952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dirty="0"/>
              <a:t>Transformer </a:t>
            </a:r>
            <a:r>
              <a:rPr lang="en-US" altLang="ko-KR" sz="4000" dirty="0"/>
              <a:t>(</a:t>
            </a:r>
            <a:r>
              <a:rPr lang="en-GB" altLang="ko-KR" sz="4000" dirty="0"/>
              <a:t>Multi-head Attention</a:t>
            </a:r>
            <a:r>
              <a:rPr lang="en-US" altLang="ko-KR" sz="4000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A507B-B33F-434F-BCC6-318E94A2D6C1}"/>
              </a:ext>
            </a:extLst>
          </p:cNvPr>
          <p:cNvSpPr txBox="1"/>
          <p:nvPr/>
        </p:nvSpPr>
        <p:spPr>
          <a:xfrm>
            <a:off x="658812" y="333375"/>
            <a:ext cx="195484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Background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" name="그림 13">
            <a:extLst>
              <a:ext uri="{FF2B5EF4-FFF2-40B4-BE49-F238E27FC236}">
                <a16:creationId xmlns:a16="http://schemas.microsoft.com/office/drawing/2014/main" id="{BF1C37E0-8907-402D-87E3-55E12765E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404"/>
          <a:stretch/>
        </p:blipFill>
        <p:spPr>
          <a:xfrm>
            <a:off x="1128718" y="1961351"/>
            <a:ext cx="2334460" cy="421349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D49ACE-945B-4FBA-B413-D93B47E5E422}"/>
              </a:ext>
            </a:extLst>
          </p:cNvPr>
          <p:cNvSpPr/>
          <p:nvPr/>
        </p:nvSpPr>
        <p:spPr>
          <a:xfrm>
            <a:off x="8505087" y="2430055"/>
            <a:ext cx="1935291" cy="461436"/>
          </a:xfrm>
          <a:prstGeom prst="roundRect">
            <a:avLst>
              <a:gd name="adj" fmla="val 0"/>
            </a:avLst>
          </a:prstGeom>
          <a:noFill/>
          <a:ln w="12700">
            <a:noFill/>
            <a:prstDash val="solid"/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-1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80000" tIns="0" rIns="72000" bIns="0" anchor="ctr"/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2F5597"/>
                </a:solidFill>
              </a:rPr>
              <a:t>입력값과 출력값의 </a:t>
            </a:r>
            <a:r>
              <a:rPr lang="en-US" altLang="ko-KR" sz="1400" dirty="0">
                <a:solidFill>
                  <a:srgbClr val="2F5597"/>
                </a:solidFill>
              </a:rPr>
              <a:t>dimension</a:t>
            </a:r>
            <a:r>
              <a:rPr lang="ko-KR" altLang="en-US" sz="1400" dirty="0">
                <a:solidFill>
                  <a:srgbClr val="2F5597"/>
                </a:solidFill>
              </a:rPr>
              <a:t>을 맞추기 위해 일렬로 붙임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2FFBAB8-22D3-42E5-B828-235F68AD0082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857561" y="2660773"/>
            <a:ext cx="1647526" cy="46105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82D49F-9226-4622-A3D5-247D453ED3D2}"/>
              </a:ext>
            </a:extLst>
          </p:cNvPr>
          <p:cNvGrpSpPr/>
          <p:nvPr/>
        </p:nvGrpSpPr>
        <p:grpSpPr>
          <a:xfrm>
            <a:off x="8332176" y="3929239"/>
            <a:ext cx="3119664" cy="1325563"/>
            <a:chOff x="8692539" y="3832697"/>
            <a:chExt cx="3119664" cy="132556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9148B84-8351-4383-B94D-D82014E52765}"/>
                </a:ext>
              </a:extLst>
            </p:cNvPr>
            <p:cNvSpPr/>
            <p:nvPr/>
          </p:nvSpPr>
          <p:spPr>
            <a:xfrm>
              <a:off x="8692540" y="3832697"/>
              <a:ext cx="3119663" cy="1325563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90000"/>
              </a:srgbClr>
            </a:solidFill>
            <a:ln>
              <a:solidFill>
                <a:schemeClr val="accent1">
                  <a:alpha val="80000"/>
                </a:schemeClr>
              </a:solidFill>
              <a:prstDash val="solid"/>
            </a:ln>
          </p:spPr>
          <p:style>
            <a:lnRef idx="2">
              <a:schemeClr val="accent1">
                <a:alpha val="90000"/>
                <a:hueOff val="0"/>
                <a:satOff val="0"/>
                <a:lumOff val="0"/>
                <a:alphaOff val="-1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08000" rIns="0"/>
            <a:lstStyle/>
            <a:p>
              <a:pPr>
                <a:lnSpc>
                  <a:spcPct val="130000"/>
                </a:lnSpc>
              </a:pPr>
              <a:endParaRPr lang="ko-KR" altLang="en-US" sz="12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3C66211-2AA0-41AC-BE01-A88FA1FFF812}"/>
                </a:ext>
              </a:extLst>
            </p:cNvPr>
            <p:cNvSpPr/>
            <p:nvPr/>
          </p:nvSpPr>
          <p:spPr>
            <a:xfrm>
              <a:off x="8692539" y="4175650"/>
              <a:ext cx="2840647" cy="901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400" dirty="0"/>
                <a:t>서로 다른 </a:t>
              </a:r>
              <a:r>
                <a:rPr lang="en-US" altLang="ko-KR" sz="1400" dirty="0"/>
                <a:t>Attention concept</a:t>
              </a:r>
              <a:r>
                <a:rPr lang="ko-KR" altLang="en-US" sz="1400" dirty="0"/>
                <a:t>을 학습하여 더욱더 구분되고 다양한 특징들을 학습하는 효과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4F9CC5-BB6A-49F5-BC23-116CC5786BBC}"/>
                </a:ext>
              </a:extLst>
            </p:cNvPr>
            <p:cNvSpPr/>
            <p:nvPr/>
          </p:nvSpPr>
          <p:spPr>
            <a:xfrm>
              <a:off x="8692539" y="3832698"/>
              <a:ext cx="3119663" cy="34156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→ h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개의 서로 다른 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K / Q / V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23CD9-54CB-4D15-AB6C-B7DBD81A6562}"/>
              </a:ext>
            </a:extLst>
          </p:cNvPr>
          <p:cNvGrpSpPr/>
          <p:nvPr/>
        </p:nvGrpSpPr>
        <p:grpSpPr>
          <a:xfrm>
            <a:off x="7850187" y="3915138"/>
            <a:ext cx="443573" cy="393760"/>
            <a:chOff x="8186738" y="3915138"/>
            <a:chExt cx="443573" cy="39376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A013326-7037-49D0-BADA-EBF4A50CDA74}"/>
                </a:ext>
              </a:extLst>
            </p:cNvPr>
            <p:cNvSpPr/>
            <p:nvPr/>
          </p:nvSpPr>
          <p:spPr>
            <a:xfrm>
              <a:off x="8186738" y="3930050"/>
              <a:ext cx="405158" cy="3788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0A457BE-7622-4AC9-9827-E1C457848EDD}"/>
                </a:ext>
              </a:extLst>
            </p:cNvPr>
            <p:cNvSpPr/>
            <p:nvPr/>
          </p:nvSpPr>
          <p:spPr>
            <a:xfrm>
              <a:off x="8309715" y="3915138"/>
              <a:ext cx="320596" cy="3059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2F5597"/>
                  </a:solidFill>
                </a:rPr>
                <a:t>h</a:t>
              </a:r>
              <a:endParaRPr lang="ko-KR" altLang="en-US" sz="2400" b="1" dirty="0">
                <a:solidFill>
                  <a:srgbClr val="2F5597"/>
                </a:solidFill>
              </a:endParaRP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BC5486-CF3B-44EB-B853-8C0847215993}"/>
              </a:ext>
            </a:extLst>
          </p:cNvPr>
          <p:cNvSpPr/>
          <p:nvPr/>
        </p:nvSpPr>
        <p:spPr>
          <a:xfrm>
            <a:off x="7737041" y="5750089"/>
            <a:ext cx="2334460" cy="461436"/>
          </a:xfrm>
          <a:prstGeom prst="roundRect">
            <a:avLst>
              <a:gd name="adj" fmla="val 0"/>
            </a:avLst>
          </a:prstGeom>
          <a:noFill/>
          <a:ln w="12700">
            <a:noFill/>
            <a:prstDash val="solid"/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-1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80000" tIns="0" rIns="72000" bIns="0" anchor="ctr"/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2F5597"/>
                </a:solidFill>
              </a:rPr>
              <a:t>입력값은 </a:t>
            </a:r>
            <a:r>
              <a:rPr lang="en-US" altLang="ko-KR" sz="1400" dirty="0">
                <a:solidFill>
                  <a:srgbClr val="2F5597"/>
                </a:solidFill>
              </a:rPr>
              <a:t>3</a:t>
            </a:r>
            <a:r>
              <a:rPr lang="ko-KR" altLang="en-US" sz="1400" dirty="0">
                <a:solidFill>
                  <a:srgbClr val="2F5597"/>
                </a:solidFill>
              </a:rPr>
              <a:t>개로 복제되어 각각 </a:t>
            </a:r>
            <a:r>
              <a:rPr lang="en-US" altLang="ko-KR" sz="1400" dirty="0">
                <a:solidFill>
                  <a:srgbClr val="2F5597"/>
                </a:solidFill>
              </a:rPr>
              <a:t>V/K/Q</a:t>
            </a:r>
            <a:r>
              <a:rPr lang="ko-KR" altLang="en-US" sz="1400" dirty="0">
                <a:solidFill>
                  <a:srgbClr val="2F5597"/>
                </a:solidFill>
              </a:rPr>
              <a:t>로 들어감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F33B175-4A78-47A0-A830-7D17198F2A3C}"/>
              </a:ext>
            </a:extLst>
          </p:cNvPr>
          <p:cNvGrpSpPr/>
          <p:nvPr/>
        </p:nvGrpSpPr>
        <p:grpSpPr>
          <a:xfrm>
            <a:off x="3610333" y="2515416"/>
            <a:ext cx="1220782" cy="3202998"/>
            <a:chOff x="3970696" y="2515416"/>
            <a:chExt cx="1220782" cy="3202998"/>
          </a:xfrm>
        </p:grpSpPr>
        <p:sp>
          <p:nvSpPr>
            <p:cNvPr id="25" name="Right Bracket 24">
              <a:extLst>
                <a:ext uri="{FF2B5EF4-FFF2-40B4-BE49-F238E27FC236}">
                  <a16:creationId xmlns:a16="http://schemas.microsoft.com/office/drawing/2014/main" id="{80D420D9-1D44-4886-AB9D-3716C32D29B6}"/>
                </a:ext>
              </a:extLst>
            </p:cNvPr>
            <p:cNvSpPr/>
            <p:nvPr/>
          </p:nvSpPr>
          <p:spPr>
            <a:xfrm>
              <a:off x="3970696" y="2515416"/>
              <a:ext cx="277154" cy="3202998"/>
            </a:xfrm>
            <a:prstGeom prst="rightBracket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2AB5E0F-0851-4041-AD8E-9189B5C87798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4247850" y="4116915"/>
              <a:ext cx="94362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E9A102A-F92C-4A76-A778-099743E87A9C}"/>
              </a:ext>
            </a:extLst>
          </p:cNvPr>
          <p:cNvSpPr/>
          <p:nvPr/>
        </p:nvSpPr>
        <p:spPr>
          <a:xfrm>
            <a:off x="5090265" y="5778291"/>
            <a:ext cx="2646776" cy="396552"/>
          </a:xfrm>
          <a:prstGeom prst="roundRect">
            <a:avLst>
              <a:gd name="adj" fmla="val 50000"/>
            </a:avLst>
          </a:prstGeom>
          <a:solidFill>
            <a:srgbClr val="A6AFC1">
              <a:alpha val="0"/>
            </a:srgbClr>
          </a:solidFill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-1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72000" tIns="0" rIns="72000" bIns="0" anchor="ctr"/>
          <a:lstStyle/>
          <a:p>
            <a:pPr>
              <a:lnSpc>
                <a:spcPct val="130000"/>
              </a:lnSpc>
            </a:pPr>
            <a:endParaRPr lang="en-US" altLang="ko-KR" sz="1200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2647EB8A-34E5-4574-91B4-3C9DAEAF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00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F2215A-01BE-458C-8DDA-A5D3A952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Vision </a:t>
            </a:r>
            <a:r>
              <a:rPr lang="en-GB" altLang="ko-KR" dirty="0"/>
              <a:t>Transformer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A507B-B33F-434F-BCC6-318E94A2D6C1}"/>
              </a:ext>
            </a:extLst>
          </p:cNvPr>
          <p:cNvSpPr txBox="1"/>
          <p:nvPr/>
        </p:nvSpPr>
        <p:spPr>
          <a:xfrm>
            <a:off x="658812" y="333375"/>
            <a:ext cx="195484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Related Work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id="{E721F7E4-AA9E-4C3A-B627-AEB75B596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67" r="31617"/>
          <a:stretch/>
        </p:blipFill>
        <p:spPr>
          <a:xfrm>
            <a:off x="1523027" y="2347748"/>
            <a:ext cx="5509940" cy="3856054"/>
          </a:xfrm>
          <a:prstGeom prst="rect">
            <a:avLst/>
          </a:prstGeom>
        </p:spPr>
      </p:pic>
      <p:pic>
        <p:nvPicPr>
          <p:cNvPr id="10" name="그림 4">
            <a:extLst>
              <a:ext uri="{FF2B5EF4-FFF2-40B4-BE49-F238E27FC236}">
                <a16:creationId xmlns:a16="http://schemas.microsoft.com/office/drawing/2014/main" id="{FEA3C2EF-812E-4872-B423-4F1B0B4B1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00"/>
          <a:stretch/>
        </p:blipFill>
        <p:spPr>
          <a:xfrm>
            <a:off x="8263056" y="2058988"/>
            <a:ext cx="2040042" cy="42905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39EB8-F773-4FB1-AE34-8047C41FE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480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F2215A-01BE-458C-8DDA-A5D3A952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Explainability</a:t>
            </a:r>
            <a:r>
              <a:rPr lang="en-US" altLang="ko-KR" dirty="0"/>
              <a:t> in Computer Vision </a:t>
            </a:r>
            <a:endParaRPr lang="ko-KR" alt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ED31A3F-B0FF-4631-8CE0-ACD7FCE64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813" y="2273118"/>
            <a:ext cx="10874374" cy="340836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Gradient method</a:t>
            </a:r>
          </a:p>
          <a:p>
            <a:pPr lvl="1"/>
            <a:r>
              <a:rPr lang="en-US" altLang="ko-KR" sz="1800" dirty="0"/>
              <a:t>Based on the gradients with respect to the input of each layer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Attribution propagation method</a:t>
            </a:r>
          </a:p>
          <a:p>
            <a:pPr lvl="1"/>
            <a:r>
              <a:rPr lang="en-US" altLang="ko-KR" sz="1800" dirty="0"/>
              <a:t>Decompose, in recursive manner, the decision made by the network into the contributions of the previous layers, all the way to the element</a:t>
            </a:r>
            <a:r>
              <a:rPr lang="ko-KR" altLang="en-US" sz="1800" dirty="0"/>
              <a:t> </a:t>
            </a:r>
            <a:r>
              <a:rPr lang="en-US" altLang="ko-KR" sz="1800" dirty="0"/>
              <a:t>of the network’s input</a:t>
            </a:r>
            <a:endParaRPr lang="ko-KR" alt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A507B-B33F-434F-BCC6-318E94A2D6C1}"/>
              </a:ext>
            </a:extLst>
          </p:cNvPr>
          <p:cNvSpPr txBox="1"/>
          <p:nvPr/>
        </p:nvSpPr>
        <p:spPr>
          <a:xfrm>
            <a:off x="658812" y="333375"/>
            <a:ext cx="195484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Related Work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213F389-EABE-42B5-8188-5D603110E9CC}"/>
              </a:ext>
            </a:extLst>
          </p:cNvPr>
          <p:cNvSpPr/>
          <p:nvPr/>
        </p:nvSpPr>
        <p:spPr>
          <a:xfrm>
            <a:off x="1326512" y="3026974"/>
            <a:ext cx="5560670" cy="461436"/>
          </a:xfrm>
          <a:prstGeom prst="roundRect">
            <a:avLst>
              <a:gd name="adj" fmla="val 0"/>
            </a:avLst>
          </a:prstGeom>
          <a:noFill/>
          <a:ln w="12700">
            <a:noFill/>
            <a:prstDash val="solid"/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-1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80000" tIns="0" rIns="72000" bIns="0" anchor="ctr"/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2F5597"/>
                </a:solidFill>
              </a:rPr>
              <a:t>Grad CAM method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3DACC2-1092-4346-B1DB-66D19CF9E8D8}"/>
              </a:ext>
            </a:extLst>
          </p:cNvPr>
          <p:cNvSpPr/>
          <p:nvPr/>
        </p:nvSpPr>
        <p:spPr>
          <a:xfrm>
            <a:off x="1326512" y="4933596"/>
            <a:ext cx="5560671" cy="461436"/>
          </a:xfrm>
          <a:prstGeom prst="roundRect">
            <a:avLst>
              <a:gd name="adj" fmla="val 0"/>
            </a:avLst>
          </a:prstGeom>
          <a:noFill/>
          <a:ln w="12700">
            <a:noFill/>
            <a:prstDash val="solid"/>
          </a:ln>
        </p:spPr>
        <p:style>
          <a:lnRef idx="2">
            <a:schemeClr val="accent1">
              <a:alpha val="90000"/>
              <a:hueOff val="0"/>
              <a:satOff val="0"/>
              <a:lumOff val="0"/>
              <a:alphaOff val="-1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80000" tIns="0" rIns="72000" bIns="0" anchor="ctr"/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2F5597"/>
                </a:solidFill>
              </a:rPr>
              <a:t>Layer-wise Relevance Propagation(LRP) method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D13A54F-C964-41C9-B1CB-1615B43D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981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F2215A-01BE-458C-8DDA-A5D3A952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dirty="0"/>
              <a:t>The Grad-CAM method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A507B-B33F-434F-BCC6-318E94A2D6C1}"/>
              </a:ext>
            </a:extLst>
          </p:cNvPr>
          <p:cNvSpPr txBox="1"/>
          <p:nvPr/>
        </p:nvSpPr>
        <p:spPr>
          <a:xfrm>
            <a:off x="658812" y="333375"/>
            <a:ext cx="195484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Related Work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39E6C0D-F7A9-400D-BA14-12F12B5D5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24" y="2587557"/>
            <a:ext cx="9149152" cy="33622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15495-CD58-4459-A275-707C5F3D0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30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F2215A-01BE-458C-8DDA-A5D3A952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dirty="0"/>
              <a:t>The Grad-CAM method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A507B-B33F-434F-BCC6-318E94A2D6C1}"/>
              </a:ext>
            </a:extLst>
          </p:cNvPr>
          <p:cNvSpPr txBox="1"/>
          <p:nvPr/>
        </p:nvSpPr>
        <p:spPr>
          <a:xfrm>
            <a:off x="658812" y="333375"/>
            <a:ext cx="195484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Related Work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F6BD63-8795-45BF-9B33-56840490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98" y="2345050"/>
            <a:ext cx="9403404" cy="3492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173A33-B948-4716-B0CD-0EBEA3C50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9AAD9-72B6-4E47-A23E-9DF2FB40E5B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8583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2269"/>
  <p:tag name="ORIGINALWIDTH" val="422.9472"/>
  <p:tag name="OUTPUTTYPE" val="PNG"/>
  <p:tag name="IGUANATEXVERSION" val="160"/>
  <p:tag name="LATEXADDIN" val="\documentclass{article}&#10;\usepackage{amsmath}&#10;\pagestyle{empty}&#10;\begin{document}&#10;&#10;$\sum_{j} R_{j}^{(n)}$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.979"/>
  <p:tag name="ORIGINALWIDTH" val="557.9302"/>
  <p:tag name="OUTPUTTYPE" val="PNG"/>
  <p:tag name="IGUANATEXVERSION" val="160"/>
  <p:tag name="LATEXADDIN" val="\documentclass{article}&#10;\usepackage{amsmath}&#10;\pagestyle{empty}&#10;\begin{document}&#10;&#10;$\sum_{k} R_{k}^{(n+1)}$&#10;&#10;\end{document}"/>
  <p:tag name="IGUANATEXSIZE" val="20"/>
  <p:tag name="IGUANATEXCURSOR" val="10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2269"/>
  <p:tag name="ORIGINALWIDTH" val="1151.106"/>
  <p:tag name="OUTPUTTYPE" val="PNG"/>
  <p:tag name="IGUANATEXVERSION" val="160"/>
  <p:tag name="LATEXADDIN" val="\documentclass{article}&#10;\usepackage{amsmath}&#10;\pagestyle{empty}&#10;\begin{document}&#10;&#10;$\sum_{j} R_{j}^{(n)} = \sum_{i} R_{i}^{(n-1)} $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1641.545"/>
  <p:tag name="OUTPUTTYPE" val="PNG"/>
  <p:tag name="IGUANATEXVERSION" val="160"/>
  <p:tag name="LATEXADDIN" val="\documentclass{article}&#10;\usepackage{amsmath}&#10;\pagestyle{empty}&#10;\begin{document}&#10;&#10;$Rollout = \hat{A}^{(1)}\cdot\hat{A}^{(2)}\cdot ...\cdot\hat{A}^{(B)} 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326.584"/>
  <p:tag name="OUTPUTTYPE" val="PNG"/>
  <p:tag name="IGUANATEXVERSION" val="160"/>
  <p:tag name="LATEXADDIN" val="\documentclass{article}&#10;\usepackage{amsmath}&#10;\pagestyle{empty}&#10;\begin{document}&#10;&#10;$C = \bar{A}^{(1)}\cdot\bar{A}^{(2)}\cdot ...\cdot\bar{A}^{(B)} $&#10;&#10;\end{document}"/>
  <p:tag name="IGUANATEXSIZE" val="20"/>
  <p:tag name="IGUANATEXCURSOR" val="135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973.3784"/>
  <p:tag name="OUTPUTTYPE" val="PNG"/>
  <p:tag name="IGUANATEXVERSION" val="160"/>
  <p:tag name="LATEXADDIN" val="\documentclass{article}&#10;\usepackage{amsmath,amssymb}&#10;\DeclareMathOperator{\E}{\mathbb{E}}&#10;&#10;\pagestyle{empty}&#10;\begin{document}&#10;&#10;$\hat{A}^{(b)} = I + \E_{h}A^{(b)}$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1595.8"/>
  <p:tag name="OUTPUTTYPE" val="PNG"/>
  <p:tag name="IGUANATEXVERSION" val="160"/>
  <p:tag name="LATEXADDIN" val="\documentclass{article}&#10;\usepackage{amsmath,amssymb}&#10;\DeclareMathOperator{\E}{\mathbb{E}}&#10;&#10;\pagestyle{empty}&#10;\begin{document}&#10;&#10;$\bar{A}^{(b)} = I + \E_{h}(\nabla A^{(b)} \odot R^{(n_{b})})$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802</Words>
  <Application>Microsoft Macintosh PowerPoint</Application>
  <PresentationFormat>와이드스크린</PresentationFormat>
  <Paragraphs>179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Malgun Gothic</vt:lpstr>
      <vt:lpstr>Malgun Gothic</vt:lpstr>
      <vt:lpstr>Arial</vt:lpstr>
      <vt:lpstr>Wingdings</vt:lpstr>
      <vt:lpstr>Office Theme</vt:lpstr>
      <vt:lpstr>PowerPoint 프레젠테이션</vt:lpstr>
      <vt:lpstr>PowerPoint 프레젠테이션</vt:lpstr>
      <vt:lpstr>Deep learning based machine translation development process</vt:lpstr>
      <vt:lpstr>Transformer</vt:lpstr>
      <vt:lpstr>Transformer (Multi-head Attention)</vt:lpstr>
      <vt:lpstr>Vision Transformer</vt:lpstr>
      <vt:lpstr>Explainability in Computer Vision </vt:lpstr>
      <vt:lpstr>The Grad-CAM method</vt:lpstr>
      <vt:lpstr>The Grad-CAM method</vt:lpstr>
      <vt:lpstr>Layer-wise Relevance Propagation(LRP) method</vt:lpstr>
      <vt:lpstr>Overall Method to adapt LRP in transformer</vt:lpstr>
      <vt:lpstr>i) Gradients and Relevance</vt:lpstr>
      <vt:lpstr>ii) How to adapt the issues in transformer</vt:lpstr>
      <vt:lpstr>Illustration of the method</vt:lpstr>
      <vt:lpstr>Task and Evaluation Settings</vt:lpstr>
      <vt:lpstr>Re wrap-up the result and example</vt:lpstr>
      <vt:lpstr>Other testing results</vt:lpstr>
      <vt:lpstr>Conclusion</vt:lpstr>
      <vt:lpstr>PowerPoint 프레젠테이션</vt:lpstr>
      <vt:lpstr>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HIS-MA</dc:creator>
  <cp:lastModifiedBy>(학생) 유재상 (전기전자컴퓨터공학부)</cp:lastModifiedBy>
  <cp:revision>45</cp:revision>
  <cp:lastPrinted>2022-11-15T05:37:40Z</cp:lastPrinted>
  <dcterms:created xsi:type="dcterms:W3CDTF">2022-11-14T07:26:07Z</dcterms:created>
  <dcterms:modified xsi:type="dcterms:W3CDTF">2022-11-15T09:00:01Z</dcterms:modified>
</cp:coreProperties>
</file>